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1"/>
  </p:notesMasterIdLst>
  <p:sldIdLst>
    <p:sldId id="256" r:id="rId3"/>
    <p:sldId id="258" r:id="rId4"/>
    <p:sldId id="272" r:id="rId5"/>
    <p:sldId id="378" r:id="rId6"/>
    <p:sldId id="379" r:id="rId7"/>
    <p:sldId id="273" r:id="rId8"/>
    <p:sldId id="374" r:id="rId9"/>
    <p:sldId id="376" r:id="rId10"/>
    <p:sldId id="377" r:id="rId11"/>
    <p:sldId id="381" r:id="rId12"/>
    <p:sldId id="380" r:id="rId13"/>
    <p:sldId id="385" r:id="rId14"/>
    <p:sldId id="382" r:id="rId15"/>
    <p:sldId id="383" r:id="rId16"/>
    <p:sldId id="384" r:id="rId17"/>
    <p:sldId id="388" r:id="rId18"/>
    <p:sldId id="387" r:id="rId19"/>
    <p:sldId id="375" r:id="rId20"/>
    <p:sldId id="389" r:id="rId21"/>
    <p:sldId id="390" r:id="rId22"/>
    <p:sldId id="391" r:id="rId23"/>
    <p:sldId id="392" r:id="rId24"/>
    <p:sldId id="393" r:id="rId25"/>
    <p:sldId id="394" r:id="rId26"/>
    <p:sldId id="415" r:id="rId27"/>
    <p:sldId id="414" r:id="rId28"/>
    <p:sldId id="401" r:id="rId29"/>
    <p:sldId id="398" r:id="rId30"/>
    <p:sldId id="417" r:id="rId31"/>
    <p:sldId id="404" r:id="rId32"/>
    <p:sldId id="399" r:id="rId33"/>
    <p:sldId id="400" r:id="rId34"/>
    <p:sldId id="409" r:id="rId35"/>
    <p:sldId id="410" r:id="rId36"/>
    <p:sldId id="412" r:id="rId37"/>
    <p:sldId id="418" r:id="rId38"/>
    <p:sldId id="413" r:id="rId39"/>
    <p:sldId id="419"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17" autoAdjust="0"/>
  </p:normalViewPr>
  <p:slideViewPr>
    <p:cSldViewPr snapToGrid="0">
      <p:cViewPr varScale="1">
        <p:scale>
          <a:sx n="72" d="100"/>
          <a:sy n="72" d="100"/>
        </p:scale>
        <p:origin x="132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C1A45-ECEA-46B7-9B7B-D7B585F49949}" type="doc">
      <dgm:prSet loTypeId="urn:microsoft.com/office/officeart/2008/layout/RadialCluster" loCatId="cycle" qsTypeId="urn:microsoft.com/office/officeart/2005/8/quickstyle/3d6" qsCatId="3D" csTypeId="urn:microsoft.com/office/officeart/2005/8/colors/colorful4" csCatId="colorful" phldr="1"/>
      <dgm:spPr/>
      <dgm:t>
        <a:bodyPr/>
        <a:lstStyle/>
        <a:p>
          <a:endParaRPr lang="en-SG"/>
        </a:p>
      </dgm:t>
    </dgm:pt>
    <dgm:pt modelId="{1D55C116-AEC9-484C-B111-99363FA2D93A}">
      <dgm:prSet phldrT="[Text]" custT="1"/>
      <dgm:spPr/>
      <dgm:t>
        <a:bodyPr/>
        <a:lstStyle/>
        <a:p>
          <a:r>
            <a:rPr lang="en-SG" sz="4400"/>
            <a:t>AI</a:t>
          </a:r>
          <a:endParaRPr lang="en-SG" sz="4400" dirty="0"/>
        </a:p>
      </dgm:t>
    </dgm:pt>
    <dgm:pt modelId="{F4316322-0CCF-4B3A-8FE7-EDC2437915C3}" type="parTrans" cxnId="{A1F8E613-2CCA-4F26-8507-84F7EC12F980}">
      <dgm:prSet/>
      <dgm:spPr/>
      <dgm:t>
        <a:bodyPr/>
        <a:lstStyle/>
        <a:p>
          <a:endParaRPr lang="en-SG" sz="1200">
            <a:solidFill>
              <a:schemeClr val="tx1"/>
            </a:solidFill>
          </a:endParaRPr>
        </a:p>
      </dgm:t>
    </dgm:pt>
    <dgm:pt modelId="{A30B49B1-9D7A-4E76-BF5B-E56245BDD640}" type="sibTrans" cxnId="{A1F8E613-2CCA-4F26-8507-84F7EC12F980}">
      <dgm:prSet/>
      <dgm:spPr/>
      <dgm:t>
        <a:bodyPr/>
        <a:lstStyle/>
        <a:p>
          <a:endParaRPr lang="en-SG" sz="1200">
            <a:solidFill>
              <a:schemeClr val="tx1"/>
            </a:solidFill>
          </a:endParaRPr>
        </a:p>
      </dgm:t>
    </dgm:pt>
    <dgm:pt modelId="{4116EC88-6541-4C3A-B718-32CC9D2914AC}">
      <dgm:prSet phldrT="[Text]" custT="1"/>
      <dgm:spPr/>
      <dgm:t>
        <a:bodyPr/>
        <a:lstStyle/>
        <a:p>
          <a:r>
            <a:rPr lang="en-SG" sz="1200"/>
            <a:t>Manufacturing</a:t>
          </a:r>
          <a:endParaRPr lang="en-SG" sz="1200" dirty="0"/>
        </a:p>
      </dgm:t>
    </dgm:pt>
    <dgm:pt modelId="{056E6D79-5E8E-4018-8781-16DBECDA2EA0}" type="parTrans" cxnId="{61B70E54-03B5-4083-A65C-A459B33C83E6}">
      <dgm:prSet/>
      <dgm:spPr/>
      <dgm:t>
        <a:bodyPr/>
        <a:lstStyle/>
        <a:p>
          <a:endParaRPr lang="en-SG" sz="1200">
            <a:solidFill>
              <a:schemeClr val="tx1"/>
            </a:solidFill>
          </a:endParaRPr>
        </a:p>
      </dgm:t>
    </dgm:pt>
    <dgm:pt modelId="{C5C3D416-09C7-4101-9536-FA56A067E7D3}" type="sibTrans" cxnId="{61B70E54-03B5-4083-A65C-A459B33C83E6}">
      <dgm:prSet/>
      <dgm:spPr/>
      <dgm:t>
        <a:bodyPr/>
        <a:lstStyle/>
        <a:p>
          <a:endParaRPr lang="en-SG" sz="1200">
            <a:solidFill>
              <a:schemeClr val="tx1"/>
            </a:solidFill>
          </a:endParaRPr>
        </a:p>
      </dgm:t>
    </dgm:pt>
    <dgm:pt modelId="{6CFEBCEE-447C-4B3F-A6F5-9CD54468D09D}">
      <dgm:prSet phldrT="[Text]" custT="1"/>
      <dgm:spPr/>
      <dgm:t>
        <a:bodyPr/>
        <a:lstStyle/>
        <a:p>
          <a:r>
            <a:rPr lang="en-SG" sz="1200"/>
            <a:t>Healthcare</a:t>
          </a:r>
          <a:endParaRPr lang="en-SG" sz="1200" dirty="0"/>
        </a:p>
      </dgm:t>
    </dgm:pt>
    <dgm:pt modelId="{2FCDDA08-8F18-4BBB-B51A-BC59BC9EF8D9}" type="parTrans" cxnId="{D4B7282E-2A64-4D72-9CB8-7C144E3F4446}">
      <dgm:prSet/>
      <dgm:spPr/>
      <dgm:t>
        <a:bodyPr/>
        <a:lstStyle/>
        <a:p>
          <a:endParaRPr lang="en-SG" sz="1200">
            <a:solidFill>
              <a:schemeClr val="tx1"/>
            </a:solidFill>
          </a:endParaRPr>
        </a:p>
      </dgm:t>
    </dgm:pt>
    <dgm:pt modelId="{63EA49FF-BF0A-4DF1-BD70-CF4A14CC8693}" type="sibTrans" cxnId="{D4B7282E-2A64-4D72-9CB8-7C144E3F4446}">
      <dgm:prSet/>
      <dgm:spPr/>
      <dgm:t>
        <a:bodyPr/>
        <a:lstStyle/>
        <a:p>
          <a:endParaRPr lang="en-SG" sz="1200">
            <a:solidFill>
              <a:schemeClr val="tx1"/>
            </a:solidFill>
          </a:endParaRPr>
        </a:p>
      </dgm:t>
    </dgm:pt>
    <dgm:pt modelId="{626A2944-2F1C-4F6D-B5B3-96B8BEAF26A1}">
      <dgm:prSet phldrT="[Text]" custT="1"/>
      <dgm:spPr/>
      <dgm:t>
        <a:bodyPr/>
        <a:lstStyle/>
        <a:p>
          <a:r>
            <a:rPr lang="en-SG" sz="1200"/>
            <a:t>Agriculture </a:t>
          </a:r>
          <a:endParaRPr lang="en-SG" sz="1200" dirty="0"/>
        </a:p>
      </dgm:t>
    </dgm:pt>
    <dgm:pt modelId="{0D1452DC-C25B-44C3-920D-31EBD3224706}" type="parTrans" cxnId="{E56ED449-E4F2-4F8B-8A4B-BB2B0E5BC450}">
      <dgm:prSet/>
      <dgm:spPr/>
      <dgm:t>
        <a:bodyPr/>
        <a:lstStyle/>
        <a:p>
          <a:endParaRPr lang="en-SG" sz="1200">
            <a:solidFill>
              <a:schemeClr val="tx1"/>
            </a:solidFill>
          </a:endParaRPr>
        </a:p>
      </dgm:t>
    </dgm:pt>
    <dgm:pt modelId="{EF3CC6F0-994C-4412-BEA5-A8B66F48E87F}" type="sibTrans" cxnId="{E56ED449-E4F2-4F8B-8A4B-BB2B0E5BC450}">
      <dgm:prSet/>
      <dgm:spPr/>
      <dgm:t>
        <a:bodyPr/>
        <a:lstStyle/>
        <a:p>
          <a:endParaRPr lang="en-SG" sz="1200">
            <a:solidFill>
              <a:schemeClr val="tx1"/>
            </a:solidFill>
          </a:endParaRPr>
        </a:p>
      </dgm:t>
    </dgm:pt>
    <dgm:pt modelId="{CC9E6F68-8E27-4CFF-BEC5-C3B3910BDA47}">
      <dgm:prSet phldrT="[Text]" custT="1"/>
      <dgm:spPr/>
      <dgm:t>
        <a:bodyPr/>
        <a:lstStyle/>
        <a:p>
          <a:r>
            <a:rPr lang="en-SG" sz="1200"/>
            <a:t>Education</a:t>
          </a:r>
          <a:endParaRPr lang="en-SG" sz="1200" dirty="0"/>
        </a:p>
      </dgm:t>
    </dgm:pt>
    <dgm:pt modelId="{8C9C300A-7217-4D07-956D-1B26B884C9C1}" type="parTrans" cxnId="{B5579A86-2954-4028-A8E3-BC40A246DD0E}">
      <dgm:prSet/>
      <dgm:spPr/>
      <dgm:t>
        <a:bodyPr/>
        <a:lstStyle/>
        <a:p>
          <a:endParaRPr lang="en-SG" sz="1200">
            <a:solidFill>
              <a:schemeClr val="tx1"/>
            </a:solidFill>
          </a:endParaRPr>
        </a:p>
      </dgm:t>
    </dgm:pt>
    <dgm:pt modelId="{D1BEC2D2-D6CA-4F9D-8103-71E6F6477825}" type="sibTrans" cxnId="{B5579A86-2954-4028-A8E3-BC40A246DD0E}">
      <dgm:prSet/>
      <dgm:spPr/>
      <dgm:t>
        <a:bodyPr/>
        <a:lstStyle/>
        <a:p>
          <a:endParaRPr lang="en-SG" sz="1200">
            <a:solidFill>
              <a:schemeClr val="tx1"/>
            </a:solidFill>
          </a:endParaRPr>
        </a:p>
      </dgm:t>
    </dgm:pt>
    <dgm:pt modelId="{C74F5CD3-95A1-4F6F-8ACD-D733196FF631}">
      <dgm:prSet phldrT="[Text]" custT="1"/>
      <dgm:spPr/>
      <dgm:t>
        <a:bodyPr/>
        <a:lstStyle/>
        <a:p>
          <a:r>
            <a:rPr lang="en-SG" sz="1200"/>
            <a:t>Media</a:t>
          </a:r>
          <a:endParaRPr lang="en-SG" sz="1200" dirty="0"/>
        </a:p>
      </dgm:t>
    </dgm:pt>
    <dgm:pt modelId="{2D2FCD73-C452-44B6-BE57-56818131DF4C}" type="parTrans" cxnId="{F852A7C4-0588-47EE-834B-796A02DA3F7C}">
      <dgm:prSet/>
      <dgm:spPr/>
      <dgm:t>
        <a:bodyPr/>
        <a:lstStyle/>
        <a:p>
          <a:endParaRPr lang="en-SG" sz="1200">
            <a:solidFill>
              <a:schemeClr val="tx1"/>
            </a:solidFill>
          </a:endParaRPr>
        </a:p>
      </dgm:t>
    </dgm:pt>
    <dgm:pt modelId="{8B0B597A-F0E6-4387-AE0E-E2FCD4CDF0A1}" type="sibTrans" cxnId="{F852A7C4-0588-47EE-834B-796A02DA3F7C}">
      <dgm:prSet/>
      <dgm:spPr/>
      <dgm:t>
        <a:bodyPr/>
        <a:lstStyle/>
        <a:p>
          <a:endParaRPr lang="en-SG" sz="1200">
            <a:solidFill>
              <a:schemeClr val="tx1"/>
            </a:solidFill>
          </a:endParaRPr>
        </a:p>
      </dgm:t>
    </dgm:pt>
    <dgm:pt modelId="{0241819D-9679-4B99-9257-17A47D638DFF}">
      <dgm:prSet phldrT="[Text]" custT="1"/>
      <dgm:spPr/>
      <dgm:t>
        <a:bodyPr/>
        <a:lstStyle/>
        <a:p>
          <a:r>
            <a:rPr lang="en-SG" sz="1200"/>
            <a:t>Retail</a:t>
          </a:r>
          <a:endParaRPr lang="en-SG" sz="1200" dirty="0"/>
        </a:p>
      </dgm:t>
    </dgm:pt>
    <dgm:pt modelId="{EBBCFE62-DC86-458D-AE8A-ED2B5AB32B2A}" type="parTrans" cxnId="{6F43F7EE-BA75-4252-9295-22648B755204}">
      <dgm:prSet/>
      <dgm:spPr/>
      <dgm:t>
        <a:bodyPr/>
        <a:lstStyle/>
        <a:p>
          <a:endParaRPr lang="en-SG" sz="1200">
            <a:solidFill>
              <a:schemeClr val="tx1"/>
            </a:solidFill>
          </a:endParaRPr>
        </a:p>
      </dgm:t>
    </dgm:pt>
    <dgm:pt modelId="{D61DC348-3BFA-4384-B3FC-3E37AE150029}" type="sibTrans" cxnId="{6F43F7EE-BA75-4252-9295-22648B755204}">
      <dgm:prSet/>
      <dgm:spPr/>
      <dgm:t>
        <a:bodyPr/>
        <a:lstStyle/>
        <a:p>
          <a:endParaRPr lang="en-SG" sz="1200">
            <a:solidFill>
              <a:schemeClr val="tx1"/>
            </a:solidFill>
          </a:endParaRPr>
        </a:p>
      </dgm:t>
    </dgm:pt>
    <dgm:pt modelId="{6E4FF0AE-A062-4E6B-9590-B753E625A37E}">
      <dgm:prSet phldrT="[Text]" custT="1"/>
      <dgm:spPr/>
      <dgm:t>
        <a:bodyPr/>
        <a:lstStyle/>
        <a:p>
          <a:r>
            <a:rPr lang="en-SG" sz="1200"/>
            <a:t>Transportation</a:t>
          </a:r>
          <a:endParaRPr lang="en-SG" sz="1200" dirty="0"/>
        </a:p>
      </dgm:t>
    </dgm:pt>
    <dgm:pt modelId="{739EB17C-BC18-472C-8A35-43CF66CF4391}" type="parTrans" cxnId="{DDC86F27-F753-4050-810D-7C4014760608}">
      <dgm:prSet/>
      <dgm:spPr/>
      <dgm:t>
        <a:bodyPr/>
        <a:lstStyle/>
        <a:p>
          <a:endParaRPr lang="en-SG" sz="1200">
            <a:solidFill>
              <a:schemeClr val="tx1"/>
            </a:solidFill>
          </a:endParaRPr>
        </a:p>
      </dgm:t>
    </dgm:pt>
    <dgm:pt modelId="{2D2C4518-58F7-4455-A37F-F63326B9FFA5}" type="sibTrans" cxnId="{DDC86F27-F753-4050-810D-7C4014760608}">
      <dgm:prSet/>
      <dgm:spPr/>
      <dgm:t>
        <a:bodyPr/>
        <a:lstStyle/>
        <a:p>
          <a:endParaRPr lang="en-SG" sz="1200">
            <a:solidFill>
              <a:schemeClr val="tx1"/>
            </a:solidFill>
          </a:endParaRPr>
        </a:p>
      </dgm:t>
    </dgm:pt>
    <dgm:pt modelId="{434A96E5-0BE8-45B1-8591-5F382C5AD40B}" type="pres">
      <dgm:prSet presAssocID="{C94C1A45-ECEA-46B7-9B7B-D7B585F49949}" presName="Name0" presStyleCnt="0">
        <dgm:presLayoutVars>
          <dgm:chMax val="1"/>
          <dgm:chPref val="1"/>
          <dgm:dir/>
          <dgm:animOne val="branch"/>
          <dgm:animLvl val="lvl"/>
        </dgm:presLayoutVars>
      </dgm:prSet>
      <dgm:spPr/>
    </dgm:pt>
    <dgm:pt modelId="{712A6CDF-EB0E-49F5-B159-086839AEADA5}" type="pres">
      <dgm:prSet presAssocID="{1D55C116-AEC9-484C-B111-99363FA2D93A}" presName="singleCycle" presStyleCnt="0"/>
      <dgm:spPr/>
    </dgm:pt>
    <dgm:pt modelId="{A96CF1EC-4523-414F-86A4-E111C0A0D051}" type="pres">
      <dgm:prSet presAssocID="{1D55C116-AEC9-484C-B111-99363FA2D93A}" presName="singleCenter" presStyleLbl="node1" presStyleIdx="0" presStyleCnt="8">
        <dgm:presLayoutVars>
          <dgm:chMax val="7"/>
          <dgm:chPref val="7"/>
        </dgm:presLayoutVars>
      </dgm:prSet>
      <dgm:spPr/>
    </dgm:pt>
    <dgm:pt modelId="{67D482CE-3F38-4E11-8FAF-4F75D174AE3D}" type="pres">
      <dgm:prSet presAssocID="{739EB17C-BC18-472C-8A35-43CF66CF4391}" presName="Name56" presStyleLbl="parChTrans1D2" presStyleIdx="0" presStyleCnt="7"/>
      <dgm:spPr/>
    </dgm:pt>
    <dgm:pt modelId="{9EFCE601-289D-49F8-8E80-99CBD8D1C446}" type="pres">
      <dgm:prSet presAssocID="{6E4FF0AE-A062-4E6B-9590-B753E625A37E}" presName="text0" presStyleLbl="node1" presStyleIdx="1" presStyleCnt="8">
        <dgm:presLayoutVars>
          <dgm:bulletEnabled val="1"/>
        </dgm:presLayoutVars>
      </dgm:prSet>
      <dgm:spPr/>
    </dgm:pt>
    <dgm:pt modelId="{EA84615D-7299-4ECE-928F-6158FDB42AA9}" type="pres">
      <dgm:prSet presAssocID="{056E6D79-5E8E-4018-8781-16DBECDA2EA0}" presName="Name56" presStyleLbl="parChTrans1D2" presStyleIdx="1" presStyleCnt="7"/>
      <dgm:spPr/>
    </dgm:pt>
    <dgm:pt modelId="{35CABA1E-B455-43D3-B831-DCCE06560DAB}" type="pres">
      <dgm:prSet presAssocID="{4116EC88-6541-4C3A-B718-32CC9D2914AC}" presName="text0" presStyleLbl="node1" presStyleIdx="2" presStyleCnt="8">
        <dgm:presLayoutVars>
          <dgm:bulletEnabled val="1"/>
        </dgm:presLayoutVars>
      </dgm:prSet>
      <dgm:spPr/>
    </dgm:pt>
    <dgm:pt modelId="{D615A55B-6AE9-4562-8B80-A4D1E2648A03}" type="pres">
      <dgm:prSet presAssocID="{2FCDDA08-8F18-4BBB-B51A-BC59BC9EF8D9}" presName="Name56" presStyleLbl="parChTrans1D2" presStyleIdx="2" presStyleCnt="7"/>
      <dgm:spPr/>
    </dgm:pt>
    <dgm:pt modelId="{590C9DD1-5051-41EC-8F09-14A8BAAA5E43}" type="pres">
      <dgm:prSet presAssocID="{6CFEBCEE-447C-4B3F-A6F5-9CD54468D09D}" presName="text0" presStyleLbl="node1" presStyleIdx="3" presStyleCnt="8">
        <dgm:presLayoutVars>
          <dgm:bulletEnabled val="1"/>
        </dgm:presLayoutVars>
      </dgm:prSet>
      <dgm:spPr/>
    </dgm:pt>
    <dgm:pt modelId="{C36B9DE8-A41D-4984-AB2F-D3A2E4E7490E}" type="pres">
      <dgm:prSet presAssocID="{8C9C300A-7217-4D07-956D-1B26B884C9C1}" presName="Name56" presStyleLbl="parChTrans1D2" presStyleIdx="3" presStyleCnt="7"/>
      <dgm:spPr/>
    </dgm:pt>
    <dgm:pt modelId="{D6703EB2-313B-4040-A7C9-D1959E0F5988}" type="pres">
      <dgm:prSet presAssocID="{CC9E6F68-8E27-4CFF-BEC5-C3B3910BDA47}" presName="text0" presStyleLbl="node1" presStyleIdx="4" presStyleCnt="8">
        <dgm:presLayoutVars>
          <dgm:bulletEnabled val="1"/>
        </dgm:presLayoutVars>
      </dgm:prSet>
      <dgm:spPr/>
    </dgm:pt>
    <dgm:pt modelId="{F1BB3F51-6B45-464B-B2EE-302F77C6CEEC}" type="pres">
      <dgm:prSet presAssocID="{2D2FCD73-C452-44B6-BE57-56818131DF4C}" presName="Name56" presStyleLbl="parChTrans1D2" presStyleIdx="4" presStyleCnt="7"/>
      <dgm:spPr/>
    </dgm:pt>
    <dgm:pt modelId="{4B269F5E-16A2-436E-A37D-0992BFE603C3}" type="pres">
      <dgm:prSet presAssocID="{C74F5CD3-95A1-4F6F-8ACD-D733196FF631}" presName="text0" presStyleLbl="node1" presStyleIdx="5" presStyleCnt="8">
        <dgm:presLayoutVars>
          <dgm:bulletEnabled val="1"/>
        </dgm:presLayoutVars>
      </dgm:prSet>
      <dgm:spPr/>
    </dgm:pt>
    <dgm:pt modelId="{04B4D00E-A524-4895-A85F-5784463C566E}" type="pres">
      <dgm:prSet presAssocID="{EBBCFE62-DC86-458D-AE8A-ED2B5AB32B2A}" presName="Name56" presStyleLbl="parChTrans1D2" presStyleIdx="5" presStyleCnt="7"/>
      <dgm:spPr/>
    </dgm:pt>
    <dgm:pt modelId="{FEF3ABCE-4E79-4E97-A2FB-9BC482ECD8B9}" type="pres">
      <dgm:prSet presAssocID="{0241819D-9679-4B99-9257-17A47D638DFF}" presName="text0" presStyleLbl="node1" presStyleIdx="6" presStyleCnt="8">
        <dgm:presLayoutVars>
          <dgm:bulletEnabled val="1"/>
        </dgm:presLayoutVars>
      </dgm:prSet>
      <dgm:spPr/>
    </dgm:pt>
    <dgm:pt modelId="{C3A90F3F-C13A-412E-B253-2B5A8BEEE1E2}" type="pres">
      <dgm:prSet presAssocID="{0D1452DC-C25B-44C3-920D-31EBD3224706}" presName="Name56" presStyleLbl="parChTrans1D2" presStyleIdx="6" presStyleCnt="7"/>
      <dgm:spPr/>
    </dgm:pt>
    <dgm:pt modelId="{1B5966CC-4009-4EB8-B13C-A2AAD6B19AE6}" type="pres">
      <dgm:prSet presAssocID="{626A2944-2F1C-4F6D-B5B3-96B8BEAF26A1}" presName="text0" presStyleLbl="node1" presStyleIdx="7" presStyleCnt="8">
        <dgm:presLayoutVars>
          <dgm:bulletEnabled val="1"/>
        </dgm:presLayoutVars>
      </dgm:prSet>
      <dgm:spPr/>
    </dgm:pt>
  </dgm:ptLst>
  <dgm:cxnLst>
    <dgm:cxn modelId="{3C17750B-B3C6-40AF-9BAC-4638227B1B65}" type="presOf" srcId="{C74F5CD3-95A1-4F6F-8ACD-D733196FF631}" destId="{4B269F5E-16A2-436E-A37D-0992BFE603C3}" srcOrd="0" destOrd="0" presId="urn:microsoft.com/office/officeart/2008/layout/RadialCluster"/>
    <dgm:cxn modelId="{A1F8E613-2CCA-4F26-8507-84F7EC12F980}" srcId="{C94C1A45-ECEA-46B7-9B7B-D7B585F49949}" destId="{1D55C116-AEC9-484C-B111-99363FA2D93A}" srcOrd="0" destOrd="0" parTransId="{F4316322-0CCF-4B3A-8FE7-EDC2437915C3}" sibTransId="{A30B49B1-9D7A-4E76-BF5B-E56245BDD640}"/>
    <dgm:cxn modelId="{6EFA241E-AD80-45C9-A002-1AB689C5E5E0}" type="presOf" srcId="{8C9C300A-7217-4D07-956D-1B26B884C9C1}" destId="{C36B9DE8-A41D-4984-AB2F-D3A2E4E7490E}" srcOrd="0" destOrd="0" presId="urn:microsoft.com/office/officeart/2008/layout/RadialCluster"/>
    <dgm:cxn modelId="{DDC86F27-F753-4050-810D-7C4014760608}" srcId="{1D55C116-AEC9-484C-B111-99363FA2D93A}" destId="{6E4FF0AE-A062-4E6B-9590-B753E625A37E}" srcOrd="0" destOrd="0" parTransId="{739EB17C-BC18-472C-8A35-43CF66CF4391}" sibTransId="{2D2C4518-58F7-4455-A37F-F63326B9FFA5}"/>
    <dgm:cxn modelId="{D4B7282E-2A64-4D72-9CB8-7C144E3F4446}" srcId="{1D55C116-AEC9-484C-B111-99363FA2D93A}" destId="{6CFEBCEE-447C-4B3F-A6F5-9CD54468D09D}" srcOrd="2" destOrd="0" parTransId="{2FCDDA08-8F18-4BBB-B51A-BC59BC9EF8D9}" sibTransId="{63EA49FF-BF0A-4DF1-BD70-CF4A14CC8693}"/>
    <dgm:cxn modelId="{ECF9D92E-140E-4C76-8073-A69B815B5A75}" type="presOf" srcId="{EBBCFE62-DC86-458D-AE8A-ED2B5AB32B2A}" destId="{04B4D00E-A524-4895-A85F-5784463C566E}" srcOrd="0" destOrd="0" presId="urn:microsoft.com/office/officeart/2008/layout/RadialCluster"/>
    <dgm:cxn modelId="{6A6E2E43-12CB-43BC-989D-AE2B81BA7B25}" type="presOf" srcId="{626A2944-2F1C-4F6D-B5B3-96B8BEAF26A1}" destId="{1B5966CC-4009-4EB8-B13C-A2AAD6B19AE6}" srcOrd="0" destOrd="0" presId="urn:microsoft.com/office/officeart/2008/layout/RadialCluster"/>
    <dgm:cxn modelId="{0566C645-BA08-48C4-A4C1-FA9EBA2CEA1D}" type="presOf" srcId="{4116EC88-6541-4C3A-B718-32CC9D2914AC}" destId="{35CABA1E-B455-43D3-B831-DCCE06560DAB}" srcOrd="0" destOrd="0" presId="urn:microsoft.com/office/officeart/2008/layout/RadialCluster"/>
    <dgm:cxn modelId="{E56ED449-E4F2-4F8B-8A4B-BB2B0E5BC450}" srcId="{1D55C116-AEC9-484C-B111-99363FA2D93A}" destId="{626A2944-2F1C-4F6D-B5B3-96B8BEAF26A1}" srcOrd="6" destOrd="0" parTransId="{0D1452DC-C25B-44C3-920D-31EBD3224706}" sibTransId="{EF3CC6F0-994C-4412-BEA5-A8B66F48E87F}"/>
    <dgm:cxn modelId="{7242CA73-2CE4-4822-9418-45350A70934A}" type="presOf" srcId="{056E6D79-5E8E-4018-8781-16DBECDA2EA0}" destId="{EA84615D-7299-4ECE-928F-6158FDB42AA9}" srcOrd="0" destOrd="0" presId="urn:microsoft.com/office/officeart/2008/layout/RadialCluster"/>
    <dgm:cxn modelId="{61B70E54-03B5-4083-A65C-A459B33C83E6}" srcId="{1D55C116-AEC9-484C-B111-99363FA2D93A}" destId="{4116EC88-6541-4C3A-B718-32CC9D2914AC}" srcOrd="1" destOrd="0" parTransId="{056E6D79-5E8E-4018-8781-16DBECDA2EA0}" sibTransId="{C5C3D416-09C7-4101-9536-FA56A067E7D3}"/>
    <dgm:cxn modelId="{0AA4AA55-32CA-4E9D-A656-6F5277CD42C0}" type="presOf" srcId="{2FCDDA08-8F18-4BBB-B51A-BC59BC9EF8D9}" destId="{D615A55B-6AE9-4562-8B80-A4D1E2648A03}" srcOrd="0" destOrd="0" presId="urn:microsoft.com/office/officeart/2008/layout/RadialCluster"/>
    <dgm:cxn modelId="{D9F5A95A-5859-4F61-B927-AED03960857A}" type="presOf" srcId="{0241819D-9679-4B99-9257-17A47D638DFF}" destId="{FEF3ABCE-4E79-4E97-A2FB-9BC482ECD8B9}" srcOrd="0" destOrd="0" presId="urn:microsoft.com/office/officeart/2008/layout/RadialCluster"/>
    <dgm:cxn modelId="{EF624D7B-B5B7-4A7F-8D1C-260765BA5D2A}" type="presOf" srcId="{739EB17C-BC18-472C-8A35-43CF66CF4391}" destId="{67D482CE-3F38-4E11-8FAF-4F75D174AE3D}" srcOrd="0" destOrd="0" presId="urn:microsoft.com/office/officeart/2008/layout/RadialCluster"/>
    <dgm:cxn modelId="{B5579A86-2954-4028-A8E3-BC40A246DD0E}" srcId="{1D55C116-AEC9-484C-B111-99363FA2D93A}" destId="{CC9E6F68-8E27-4CFF-BEC5-C3B3910BDA47}" srcOrd="3" destOrd="0" parTransId="{8C9C300A-7217-4D07-956D-1B26B884C9C1}" sibTransId="{D1BEC2D2-D6CA-4F9D-8103-71E6F6477825}"/>
    <dgm:cxn modelId="{09D57BAE-08C7-433C-BBDC-5B575EDD937B}" type="presOf" srcId="{C94C1A45-ECEA-46B7-9B7B-D7B585F49949}" destId="{434A96E5-0BE8-45B1-8591-5F382C5AD40B}" srcOrd="0" destOrd="0" presId="urn:microsoft.com/office/officeart/2008/layout/RadialCluster"/>
    <dgm:cxn modelId="{15E6DAAE-76EB-4883-A068-4F41BC203376}" type="presOf" srcId="{2D2FCD73-C452-44B6-BE57-56818131DF4C}" destId="{F1BB3F51-6B45-464B-B2EE-302F77C6CEEC}" srcOrd="0" destOrd="0" presId="urn:microsoft.com/office/officeart/2008/layout/RadialCluster"/>
    <dgm:cxn modelId="{41F288B6-F6DD-4E7B-9CE6-142A6F258E6D}" type="presOf" srcId="{6E4FF0AE-A062-4E6B-9590-B753E625A37E}" destId="{9EFCE601-289D-49F8-8E80-99CBD8D1C446}" srcOrd="0" destOrd="0" presId="urn:microsoft.com/office/officeart/2008/layout/RadialCluster"/>
    <dgm:cxn modelId="{4D6A1BBA-94DD-41AC-AA75-6E76B1B2B18B}" type="presOf" srcId="{0D1452DC-C25B-44C3-920D-31EBD3224706}" destId="{C3A90F3F-C13A-412E-B253-2B5A8BEEE1E2}" srcOrd="0" destOrd="0" presId="urn:microsoft.com/office/officeart/2008/layout/RadialCluster"/>
    <dgm:cxn modelId="{F852A7C4-0588-47EE-834B-796A02DA3F7C}" srcId="{1D55C116-AEC9-484C-B111-99363FA2D93A}" destId="{C74F5CD3-95A1-4F6F-8ACD-D733196FF631}" srcOrd="4" destOrd="0" parTransId="{2D2FCD73-C452-44B6-BE57-56818131DF4C}" sibTransId="{8B0B597A-F0E6-4387-AE0E-E2FCD4CDF0A1}"/>
    <dgm:cxn modelId="{C7C711DE-633D-4480-8E50-74ACD1085930}" type="presOf" srcId="{1D55C116-AEC9-484C-B111-99363FA2D93A}" destId="{A96CF1EC-4523-414F-86A4-E111C0A0D051}" srcOrd="0" destOrd="0" presId="urn:microsoft.com/office/officeart/2008/layout/RadialCluster"/>
    <dgm:cxn modelId="{6F43F7EE-BA75-4252-9295-22648B755204}" srcId="{1D55C116-AEC9-484C-B111-99363FA2D93A}" destId="{0241819D-9679-4B99-9257-17A47D638DFF}" srcOrd="5" destOrd="0" parTransId="{EBBCFE62-DC86-458D-AE8A-ED2B5AB32B2A}" sibTransId="{D61DC348-3BFA-4384-B3FC-3E37AE150029}"/>
    <dgm:cxn modelId="{B506A1F0-5858-4334-87E2-55A0DD29A449}" type="presOf" srcId="{CC9E6F68-8E27-4CFF-BEC5-C3B3910BDA47}" destId="{D6703EB2-313B-4040-A7C9-D1959E0F5988}" srcOrd="0" destOrd="0" presId="urn:microsoft.com/office/officeart/2008/layout/RadialCluster"/>
    <dgm:cxn modelId="{817104F4-F204-4A3F-824D-D4FD7734218E}" type="presOf" srcId="{6CFEBCEE-447C-4B3F-A6F5-9CD54468D09D}" destId="{590C9DD1-5051-41EC-8F09-14A8BAAA5E43}" srcOrd="0" destOrd="0" presId="urn:microsoft.com/office/officeart/2008/layout/RadialCluster"/>
    <dgm:cxn modelId="{4EC0795B-02FF-4277-927C-A79ADBB592C0}" type="presParOf" srcId="{434A96E5-0BE8-45B1-8591-5F382C5AD40B}" destId="{712A6CDF-EB0E-49F5-B159-086839AEADA5}" srcOrd="0" destOrd="0" presId="urn:microsoft.com/office/officeart/2008/layout/RadialCluster"/>
    <dgm:cxn modelId="{F0278300-1B96-4018-8514-813D38629CCD}" type="presParOf" srcId="{712A6CDF-EB0E-49F5-B159-086839AEADA5}" destId="{A96CF1EC-4523-414F-86A4-E111C0A0D051}" srcOrd="0" destOrd="0" presId="urn:microsoft.com/office/officeart/2008/layout/RadialCluster"/>
    <dgm:cxn modelId="{6201D822-4169-455E-A4EE-2E26BCBC3AF8}" type="presParOf" srcId="{712A6CDF-EB0E-49F5-B159-086839AEADA5}" destId="{67D482CE-3F38-4E11-8FAF-4F75D174AE3D}" srcOrd="1" destOrd="0" presId="urn:microsoft.com/office/officeart/2008/layout/RadialCluster"/>
    <dgm:cxn modelId="{8671706C-E90C-4CE9-82A1-B088838697E0}" type="presParOf" srcId="{712A6CDF-EB0E-49F5-B159-086839AEADA5}" destId="{9EFCE601-289D-49F8-8E80-99CBD8D1C446}" srcOrd="2" destOrd="0" presId="urn:microsoft.com/office/officeart/2008/layout/RadialCluster"/>
    <dgm:cxn modelId="{9AF953B1-4345-4AB7-95A0-B4F9067377F5}" type="presParOf" srcId="{712A6CDF-EB0E-49F5-B159-086839AEADA5}" destId="{EA84615D-7299-4ECE-928F-6158FDB42AA9}" srcOrd="3" destOrd="0" presId="urn:microsoft.com/office/officeart/2008/layout/RadialCluster"/>
    <dgm:cxn modelId="{29440FBD-F53A-42F3-9371-A249C3BACB76}" type="presParOf" srcId="{712A6CDF-EB0E-49F5-B159-086839AEADA5}" destId="{35CABA1E-B455-43D3-B831-DCCE06560DAB}" srcOrd="4" destOrd="0" presId="urn:microsoft.com/office/officeart/2008/layout/RadialCluster"/>
    <dgm:cxn modelId="{A44F8292-783B-48A8-BB95-E24B8756CAF9}" type="presParOf" srcId="{712A6CDF-EB0E-49F5-B159-086839AEADA5}" destId="{D615A55B-6AE9-4562-8B80-A4D1E2648A03}" srcOrd="5" destOrd="0" presId="urn:microsoft.com/office/officeart/2008/layout/RadialCluster"/>
    <dgm:cxn modelId="{08D9A3FC-C6E5-48D7-B362-CB95AB14B704}" type="presParOf" srcId="{712A6CDF-EB0E-49F5-B159-086839AEADA5}" destId="{590C9DD1-5051-41EC-8F09-14A8BAAA5E43}" srcOrd="6" destOrd="0" presId="urn:microsoft.com/office/officeart/2008/layout/RadialCluster"/>
    <dgm:cxn modelId="{E1C1E335-0F7D-4095-A432-CC27C3424DF3}" type="presParOf" srcId="{712A6CDF-EB0E-49F5-B159-086839AEADA5}" destId="{C36B9DE8-A41D-4984-AB2F-D3A2E4E7490E}" srcOrd="7" destOrd="0" presId="urn:microsoft.com/office/officeart/2008/layout/RadialCluster"/>
    <dgm:cxn modelId="{ED8A91A5-D317-4401-82CB-16A777CE3B98}" type="presParOf" srcId="{712A6CDF-EB0E-49F5-B159-086839AEADA5}" destId="{D6703EB2-313B-4040-A7C9-D1959E0F5988}" srcOrd="8" destOrd="0" presId="urn:microsoft.com/office/officeart/2008/layout/RadialCluster"/>
    <dgm:cxn modelId="{B7B9105E-BE50-4A65-8470-0DB5D375E81C}" type="presParOf" srcId="{712A6CDF-EB0E-49F5-B159-086839AEADA5}" destId="{F1BB3F51-6B45-464B-B2EE-302F77C6CEEC}" srcOrd="9" destOrd="0" presId="urn:microsoft.com/office/officeart/2008/layout/RadialCluster"/>
    <dgm:cxn modelId="{1A6B5875-FDCF-41BF-BC73-A5D9EEE35479}" type="presParOf" srcId="{712A6CDF-EB0E-49F5-B159-086839AEADA5}" destId="{4B269F5E-16A2-436E-A37D-0992BFE603C3}" srcOrd="10" destOrd="0" presId="urn:microsoft.com/office/officeart/2008/layout/RadialCluster"/>
    <dgm:cxn modelId="{1F6DD8EF-EF43-4EA4-9750-B6BF710D54FB}" type="presParOf" srcId="{712A6CDF-EB0E-49F5-B159-086839AEADA5}" destId="{04B4D00E-A524-4895-A85F-5784463C566E}" srcOrd="11" destOrd="0" presId="urn:microsoft.com/office/officeart/2008/layout/RadialCluster"/>
    <dgm:cxn modelId="{B422665A-3919-4387-A3E0-693B8F39F1D8}" type="presParOf" srcId="{712A6CDF-EB0E-49F5-B159-086839AEADA5}" destId="{FEF3ABCE-4E79-4E97-A2FB-9BC482ECD8B9}" srcOrd="12" destOrd="0" presId="urn:microsoft.com/office/officeart/2008/layout/RadialCluster"/>
    <dgm:cxn modelId="{70AD287D-F3B4-46D3-97DF-C351CA3340F8}" type="presParOf" srcId="{712A6CDF-EB0E-49F5-B159-086839AEADA5}" destId="{C3A90F3F-C13A-412E-B253-2B5A8BEEE1E2}" srcOrd="13" destOrd="0" presId="urn:microsoft.com/office/officeart/2008/layout/RadialCluster"/>
    <dgm:cxn modelId="{108920D6-BEA2-4E59-AAD1-8527C1E57543}" type="presParOf" srcId="{712A6CDF-EB0E-49F5-B159-086839AEADA5}" destId="{1B5966CC-4009-4EB8-B13C-A2AAD6B19AE6}"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solidFill>
                <a:schemeClr val="bg1">
                  <a:lumMod val="65000"/>
                </a:schemeClr>
              </a:solidFill>
            </a:rPr>
            <a:t>Can get results but 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solidFill>
                <a:schemeClr val="bg1">
                  <a:lumMod val="65000"/>
                </a:schemeClr>
              </a:solidFill>
            </a:rPr>
            <a:t>Can understand what they doing and can explain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solidFill>
                <a:schemeClr val="bg1">
                  <a:lumMod val="65000"/>
                </a:schemeClr>
              </a:solidFill>
            </a:rPr>
            <a:t>Can combine methods to create new things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b="1" dirty="0"/>
            <a:t>Can </a:t>
          </a:r>
          <a:r>
            <a:rPr lang="en-SG" b="1"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a:solidFill>
          <a:schemeClr val="bg1">
            <a:lumMod val="85000"/>
          </a:schemeClr>
        </a:solidFill>
        <a:ln>
          <a:solidFill>
            <a:schemeClr val="bg1">
              <a:lumMod val="75000"/>
            </a:schemeClr>
          </a:solidFill>
        </a:ln>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a:solidFill>
          <a:schemeClr val="bg1">
            <a:lumMod val="85000"/>
          </a:schemeClr>
        </a:solidFill>
        <a:ln>
          <a:solidFill>
            <a:schemeClr val="bg1">
              <a:lumMod val="75000"/>
            </a:schemeClr>
          </a:solidFill>
        </a:ln>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a:solidFill>
          <a:schemeClr val="bg1">
            <a:lumMod val="85000"/>
          </a:schemeClr>
        </a:solidFill>
        <a:ln>
          <a:solidFill>
            <a:schemeClr val="bg1">
              <a:lumMod val="75000"/>
            </a:schemeClr>
          </a:solidFill>
        </a:ln>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CF1EC-4523-414F-86A4-E111C0A0D051}">
      <dsp:nvSpPr>
        <dsp:cNvPr id="0" name=""/>
        <dsp:cNvSpPr/>
      </dsp:nvSpPr>
      <dsp:spPr>
        <a:xfrm>
          <a:off x="2863061" y="1687863"/>
          <a:ext cx="1367485" cy="1367485"/>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SG" sz="4400" kern="1200"/>
            <a:t>AI</a:t>
          </a:r>
          <a:endParaRPr lang="en-SG" sz="4400" kern="1200" dirty="0"/>
        </a:p>
      </dsp:txBody>
      <dsp:txXfrm>
        <a:off x="2929816" y="1754618"/>
        <a:ext cx="1233975" cy="1233975"/>
      </dsp:txXfrm>
    </dsp:sp>
    <dsp:sp modelId="{67D482CE-3F38-4E11-8FAF-4F75D174AE3D}">
      <dsp:nvSpPr>
        <dsp:cNvPr id="0" name=""/>
        <dsp:cNvSpPr/>
      </dsp:nvSpPr>
      <dsp:spPr>
        <a:xfrm rot="16200000">
          <a:off x="3184038" y="1325097"/>
          <a:ext cx="725532" cy="0"/>
        </a:xfrm>
        <a:custGeom>
          <a:avLst/>
          <a:gdLst/>
          <a:ahLst/>
          <a:cxnLst/>
          <a:rect l="0" t="0" r="0" b="0"/>
          <a:pathLst>
            <a:path>
              <a:moveTo>
                <a:pt x="0" y="0"/>
              </a:moveTo>
              <a:lnTo>
                <a:pt x="725532"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FCE601-289D-49F8-8E80-99CBD8D1C446}">
      <dsp:nvSpPr>
        <dsp:cNvPr id="0" name=""/>
        <dsp:cNvSpPr/>
      </dsp:nvSpPr>
      <dsp:spPr>
        <a:xfrm>
          <a:off x="3088696" y="46116"/>
          <a:ext cx="916215" cy="916215"/>
        </a:xfrm>
        <a:prstGeom prst="roundRect">
          <a:avLst/>
        </a:prstGeom>
        <a:solidFill>
          <a:schemeClr val="accent4">
            <a:hueOff val="-653897"/>
            <a:satOff val="-1122"/>
            <a:lumOff val="-81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Transportation</a:t>
          </a:r>
          <a:endParaRPr lang="en-SG" sz="1200" kern="1200" dirty="0"/>
        </a:p>
      </dsp:txBody>
      <dsp:txXfrm>
        <a:off x="3133422" y="90842"/>
        <a:ext cx="826763" cy="826763"/>
      </dsp:txXfrm>
    </dsp:sp>
    <dsp:sp modelId="{EA84615D-7299-4ECE-928F-6158FDB42AA9}">
      <dsp:nvSpPr>
        <dsp:cNvPr id="0" name=""/>
        <dsp:cNvSpPr/>
      </dsp:nvSpPr>
      <dsp:spPr>
        <a:xfrm rot="19285714">
          <a:off x="4186160"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35CABA1E-B455-43D3-B831-DCCE06560DAB}">
      <dsp:nvSpPr>
        <dsp:cNvPr id="0" name=""/>
        <dsp:cNvSpPr/>
      </dsp:nvSpPr>
      <dsp:spPr>
        <a:xfrm>
          <a:off x="4548675" y="749204"/>
          <a:ext cx="916215" cy="916215"/>
        </a:xfrm>
        <a:prstGeom prst="roundRect">
          <a:avLst/>
        </a:prstGeom>
        <a:solidFill>
          <a:schemeClr val="accent4">
            <a:hueOff val="-1307795"/>
            <a:satOff val="-2243"/>
            <a:lumOff val="-162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Manufacturing</a:t>
          </a:r>
          <a:endParaRPr lang="en-SG" sz="1200" kern="1200" dirty="0"/>
        </a:p>
      </dsp:txBody>
      <dsp:txXfrm>
        <a:off x="4593401" y="793930"/>
        <a:ext cx="826763" cy="826763"/>
      </dsp:txXfrm>
    </dsp:sp>
    <dsp:sp modelId="{D615A55B-6AE9-4562-8B80-A4D1E2648A03}">
      <dsp:nvSpPr>
        <dsp:cNvPr id="0" name=""/>
        <dsp:cNvSpPr/>
      </dsp:nvSpPr>
      <dsp:spPr>
        <a:xfrm rot="771429">
          <a:off x="4221819"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90C9DD1-5051-41EC-8F09-14A8BAAA5E43}">
      <dsp:nvSpPr>
        <dsp:cNvPr id="0" name=""/>
        <dsp:cNvSpPr/>
      </dsp:nvSpPr>
      <dsp:spPr>
        <a:xfrm>
          <a:off x="4909260" y="2329030"/>
          <a:ext cx="916215" cy="916215"/>
        </a:xfrm>
        <a:prstGeom prst="roundRect">
          <a:avLst/>
        </a:prstGeom>
        <a:solidFill>
          <a:schemeClr val="accent4">
            <a:hueOff val="-1961692"/>
            <a:satOff val="-3365"/>
            <a:lumOff val="-2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Healthcare</a:t>
          </a:r>
          <a:endParaRPr lang="en-SG" sz="1200" kern="1200" dirty="0"/>
        </a:p>
      </dsp:txBody>
      <dsp:txXfrm>
        <a:off x="4953986" y="2373756"/>
        <a:ext cx="826763" cy="826763"/>
      </dsp:txXfrm>
    </dsp:sp>
    <dsp:sp modelId="{C36B9DE8-A41D-4984-AB2F-D3A2E4E7490E}">
      <dsp:nvSpPr>
        <dsp:cNvPr id="0" name=""/>
        <dsp:cNvSpPr/>
      </dsp:nvSpPr>
      <dsp:spPr>
        <a:xfrm rot="3857143">
          <a:off x="3706235"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6703EB2-313B-4040-A7C9-D1959E0F5988}">
      <dsp:nvSpPr>
        <dsp:cNvPr id="0" name=""/>
        <dsp:cNvSpPr/>
      </dsp:nvSpPr>
      <dsp:spPr>
        <a:xfrm>
          <a:off x="3898924" y="3595952"/>
          <a:ext cx="916215" cy="916215"/>
        </a:xfrm>
        <a:prstGeom prst="roundRect">
          <a:avLst/>
        </a:prstGeom>
        <a:solidFill>
          <a:schemeClr val="accent4">
            <a:hueOff val="-2615590"/>
            <a:satOff val="-4486"/>
            <a:lumOff val="-324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Education</a:t>
          </a:r>
          <a:endParaRPr lang="en-SG" sz="1200" kern="1200" dirty="0"/>
        </a:p>
      </dsp:txBody>
      <dsp:txXfrm>
        <a:off x="3943650" y="3640678"/>
        <a:ext cx="826763" cy="826763"/>
      </dsp:txXfrm>
    </dsp:sp>
    <dsp:sp modelId="{F1BB3F51-6B45-464B-B2EE-302F77C6CEEC}">
      <dsp:nvSpPr>
        <dsp:cNvPr id="0" name=""/>
        <dsp:cNvSpPr/>
      </dsp:nvSpPr>
      <dsp:spPr>
        <a:xfrm rot="6942857">
          <a:off x="2787348"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B269F5E-16A2-436E-A37D-0992BFE603C3}">
      <dsp:nvSpPr>
        <dsp:cNvPr id="0" name=""/>
        <dsp:cNvSpPr/>
      </dsp:nvSpPr>
      <dsp:spPr>
        <a:xfrm>
          <a:off x="2278469" y="3595952"/>
          <a:ext cx="916215" cy="916215"/>
        </a:xfrm>
        <a:prstGeom prst="roundRect">
          <a:avLst/>
        </a:prstGeom>
        <a:solidFill>
          <a:schemeClr val="accent4">
            <a:hueOff val="-3269487"/>
            <a:satOff val="-5608"/>
            <a:lumOff val="-406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Media</a:t>
          </a:r>
          <a:endParaRPr lang="en-SG" sz="1200" kern="1200" dirty="0"/>
        </a:p>
      </dsp:txBody>
      <dsp:txXfrm>
        <a:off x="2323195" y="3640678"/>
        <a:ext cx="826763" cy="826763"/>
      </dsp:txXfrm>
    </dsp:sp>
    <dsp:sp modelId="{04B4D00E-A524-4895-A85F-5784463C566E}">
      <dsp:nvSpPr>
        <dsp:cNvPr id="0" name=""/>
        <dsp:cNvSpPr/>
      </dsp:nvSpPr>
      <dsp:spPr>
        <a:xfrm rot="10028571">
          <a:off x="2175621"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EF3ABCE-4E79-4E97-A2FB-9BC482ECD8B9}">
      <dsp:nvSpPr>
        <dsp:cNvPr id="0" name=""/>
        <dsp:cNvSpPr/>
      </dsp:nvSpPr>
      <dsp:spPr>
        <a:xfrm>
          <a:off x="1268133" y="2329030"/>
          <a:ext cx="916215" cy="916215"/>
        </a:xfrm>
        <a:prstGeom prst="roundRect">
          <a:avLst/>
        </a:prstGeom>
        <a:solidFill>
          <a:schemeClr val="accent4">
            <a:hueOff val="-3923384"/>
            <a:satOff val="-6729"/>
            <a:lumOff val="-487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Retail</a:t>
          </a:r>
          <a:endParaRPr lang="en-SG" sz="1200" kern="1200" dirty="0"/>
        </a:p>
      </dsp:txBody>
      <dsp:txXfrm>
        <a:off x="1312859" y="2373756"/>
        <a:ext cx="826763" cy="826763"/>
      </dsp:txXfrm>
    </dsp:sp>
    <dsp:sp modelId="{C3A90F3F-C13A-412E-B253-2B5A8BEEE1E2}">
      <dsp:nvSpPr>
        <dsp:cNvPr id="0" name=""/>
        <dsp:cNvSpPr/>
      </dsp:nvSpPr>
      <dsp:spPr>
        <a:xfrm rot="13114286">
          <a:off x="2500546"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B5966CC-4009-4EB8-B13C-A2AAD6B19AE6}">
      <dsp:nvSpPr>
        <dsp:cNvPr id="0" name=""/>
        <dsp:cNvSpPr/>
      </dsp:nvSpPr>
      <dsp:spPr>
        <a:xfrm>
          <a:off x="1628718" y="749204"/>
          <a:ext cx="916215" cy="916215"/>
        </a:xfrm>
        <a:prstGeom prst="roundRect">
          <a:avLst/>
        </a:prstGeom>
        <a:solidFill>
          <a:schemeClr val="accent4">
            <a:hueOff val="-4577281"/>
            <a:satOff val="-7851"/>
            <a:lumOff val="-5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Agriculture </a:t>
          </a:r>
          <a:endParaRPr lang="en-SG" sz="1200" kern="1200" dirty="0"/>
        </a:p>
      </dsp:txBody>
      <dsp:txXfrm>
        <a:off x="1673444" y="793930"/>
        <a:ext cx="826763" cy="826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get results but 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understand what they doing and can explain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combine methods to create new things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b="1" kern="1200" dirty="0"/>
            <a:t>Can </a:t>
          </a:r>
          <a:r>
            <a:rPr lang="en-SG" sz="1200" b="1" kern="1200" dirty="0">
              <a:solidFill>
                <a:srgbClr val="FF0000"/>
              </a:solidFill>
            </a:rPr>
            <a:t>fundamentally change deep learning in research</a:t>
          </a:r>
        </a:p>
      </dsp:txBody>
      <dsp:txXfrm>
        <a:off x="5119321" y="1085029"/>
        <a:ext cx="1288232" cy="274899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246279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174588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12</a:t>
            </a:fld>
            <a:endParaRPr lang="en-SG"/>
          </a:p>
        </p:txBody>
      </p:sp>
    </p:spTree>
    <p:extLst>
      <p:ext uri="{BB962C8B-B14F-4D97-AF65-F5344CB8AC3E}">
        <p14:creationId xmlns:p14="http://schemas.microsoft.com/office/powerpoint/2010/main" val="213538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mj-lt"/>
              <a:buAutoNum type="arabicPeriod"/>
            </a:pPr>
            <a:r>
              <a:rPr lang="en-US" b="1" i="0" dirty="0">
                <a:solidFill>
                  <a:srgbClr val="1F1F1F"/>
                </a:solidFill>
                <a:effectLst/>
                <a:latin typeface="+mj-lt"/>
              </a:rPr>
              <a:t>Product recommendations to customers according to their search history</a:t>
            </a:r>
          </a:p>
          <a:p>
            <a:pPr marL="342900" indent="-342900">
              <a:buFont typeface="+mj-lt"/>
              <a:buAutoNum type="arabicPeriod"/>
            </a:pPr>
            <a:r>
              <a:rPr lang="en-US" b="1" i="0" dirty="0">
                <a:solidFill>
                  <a:srgbClr val="1F1F1F"/>
                </a:solidFill>
                <a:effectLst/>
                <a:latin typeface="+mj-lt"/>
              </a:rPr>
              <a:t>Demand Prediction &amp; Management</a:t>
            </a:r>
          </a:p>
          <a:p>
            <a:pPr marL="342900" indent="-342900">
              <a:buFont typeface="+mj-lt"/>
              <a:buAutoNum type="arabicPeriod"/>
            </a:pPr>
            <a:r>
              <a:rPr lang="en-SG" b="1" i="0" dirty="0">
                <a:solidFill>
                  <a:srgbClr val="1F1F1F"/>
                </a:solidFill>
                <a:effectLst/>
                <a:latin typeface="+mj-lt"/>
              </a:rPr>
              <a:t>Pricing Strategy</a:t>
            </a:r>
          </a:p>
          <a:p>
            <a:pPr marL="342900" indent="-342900">
              <a:buFont typeface="+mj-lt"/>
              <a:buAutoNum type="arabicPeriod"/>
            </a:pPr>
            <a:r>
              <a:rPr lang="en-SG" b="1" i="0" dirty="0">
                <a:solidFill>
                  <a:srgbClr val="1F1F1F"/>
                </a:solidFill>
                <a:effectLst/>
                <a:latin typeface="+mj-lt"/>
              </a:rPr>
              <a:t>Personalization</a:t>
            </a: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419132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dirty="0">
                <a:latin typeface="+mj-lt"/>
              </a:rPr>
              <a:t>In Tokyo, autonomous taxis have already begun operating but the driver sits in the car for safety reasons to be able to take control of the taxi in case of emergency situations</a:t>
            </a:r>
          </a:p>
          <a:p>
            <a:pPr marL="158750" indent="0" algn="l" fontAlgn="base">
              <a:buNone/>
            </a:pPr>
            <a:endParaRPr lang="en-US" dirty="0">
              <a:latin typeface="+mj-lt"/>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b="0" i="0" u="none" strike="noStrike" dirty="0">
                <a:solidFill>
                  <a:schemeClr val="tx1"/>
                </a:solidFill>
                <a:effectLst/>
                <a:latin typeface="+mj-lt"/>
              </a:rPr>
              <a:t>Waymo company has introduced self-driving minivans and trucks within a certain number of states for testing on public roads.</a:t>
            </a:r>
            <a:endParaRPr lang="en-SG" dirty="0">
              <a:solidFill>
                <a:schemeClr val="tx1"/>
              </a:solidFill>
              <a:latin typeface="+mj-lt"/>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335572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15</a:t>
            </a:fld>
            <a:endParaRPr lang="en-SG"/>
          </a:p>
        </p:txBody>
      </p:sp>
    </p:spTree>
    <p:extLst>
      <p:ext uri="{BB962C8B-B14F-4D97-AF65-F5344CB8AC3E}">
        <p14:creationId xmlns:p14="http://schemas.microsoft.com/office/powerpoint/2010/main" val="254513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16</a:t>
            </a:fld>
            <a:endParaRPr lang="en-SG"/>
          </a:p>
        </p:txBody>
      </p:sp>
    </p:spTree>
    <p:extLst>
      <p:ext uri="{BB962C8B-B14F-4D97-AF65-F5344CB8AC3E}">
        <p14:creationId xmlns:p14="http://schemas.microsoft.com/office/powerpoint/2010/main" val="164965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17</a:t>
            </a:fld>
            <a:endParaRPr lang="en-SG"/>
          </a:p>
        </p:txBody>
      </p:sp>
    </p:spTree>
    <p:extLst>
      <p:ext uri="{BB962C8B-B14F-4D97-AF65-F5344CB8AC3E}">
        <p14:creationId xmlns:p14="http://schemas.microsoft.com/office/powerpoint/2010/main" val="394452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18</a:t>
            </a:fld>
            <a:endParaRPr lang="en-SG"/>
          </a:p>
        </p:txBody>
      </p:sp>
    </p:spTree>
    <p:extLst>
      <p:ext uri="{BB962C8B-B14F-4D97-AF65-F5344CB8AC3E}">
        <p14:creationId xmlns:p14="http://schemas.microsoft.com/office/powerpoint/2010/main" val="1550276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Human brain is roughly 1.4kg, made up of 2% of our body weight. It actually made up of 60% fat. Human brain contains about 86 billion neurons.. </a:t>
            </a:r>
          </a:p>
        </p:txBody>
      </p:sp>
      <p:sp>
        <p:nvSpPr>
          <p:cNvPr id="4" name="Slide Number Placeholder 3"/>
          <p:cNvSpPr>
            <a:spLocks noGrp="1"/>
          </p:cNvSpPr>
          <p:nvPr>
            <p:ph type="sldNum" sz="quarter" idx="5"/>
          </p:nvPr>
        </p:nvSpPr>
        <p:spPr/>
        <p:txBody>
          <a:bodyPr/>
          <a:lstStyle/>
          <a:p>
            <a:fld id="{865299E3-1846-43B9-BC9E-2346DF616FB8}" type="slidenum">
              <a:rPr lang="en-SG" smtClean="0"/>
              <a:t>19</a:t>
            </a:fld>
            <a:endParaRPr lang="en-SG"/>
          </a:p>
        </p:txBody>
      </p:sp>
    </p:spTree>
    <p:extLst>
      <p:ext uri="{BB962C8B-B14F-4D97-AF65-F5344CB8AC3E}">
        <p14:creationId xmlns:p14="http://schemas.microsoft.com/office/powerpoint/2010/main" val="153739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20</a:t>
            </a:fld>
            <a:endParaRPr lang="en-SG"/>
          </a:p>
        </p:txBody>
      </p:sp>
    </p:spTree>
    <p:extLst>
      <p:ext uri="{BB962C8B-B14F-4D97-AF65-F5344CB8AC3E}">
        <p14:creationId xmlns:p14="http://schemas.microsoft.com/office/powerpoint/2010/main" val="3230560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21</a:t>
            </a:fld>
            <a:endParaRPr lang="en-SG"/>
          </a:p>
        </p:txBody>
      </p:sp>
    </p:spTree>
    <p:extLst>
      <p:ext uri="{BB962C8B-B14F-4D97-AF65-F5344CB8AC3E}">
        <p14:creationId xmlns:p14="http://schemas.microsoft.com/office/powerpoint/2010/main" val="950046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22</a:t>
            </a:fld>
            <a:endParaRPr lang="en-SG"/>
          </a:p>
        </p:txBody>
      </p:sp>
    </p:spTree>
    <p:extLst>
      <p:ext uri="{BB962C8B-B14F-4D97-AF65-F5344CB8AC3E}">
        <p14:creationId xmlns:p14="http://schemas.microsoft.com/office/powerpoint/2010/main" val="82713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23</a:t>
            </a:fld>
            <a:endParaRPr lang="en-SG"/>
          </a:p>
        </p:txBody>
      </p:sp>
    </p:spTree>
    <p:extLst>
      <p:ext uri="{BB962C8B-B14F-4D97-AF65-F5344CB8AC3E}">
        <p14:creationId xmlns:p14="http://schemas.microsoft.com/office/powerpoint/2010/main" val="426493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757575"/>
                </a:solidFill>
                <a:effectLst/>
                <a:latin typeface="+mj-lt"/>
              </a:rPr>
              <a:t>Top-1 one-crop accuracy versus amount of operations required for a single forward pass. </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24</a:t>
            </a:fld>
            <a:endParaRPr lang="en-SG"/>
          </a:p>
        </p:txBody>
      </p:sp>
    </p:spTree>
    <p:extLst>
      <p:ext uri="{BB962C8B-B14F-4D97-AF65-F5344CB8AC3E}">
        <p14:creationId xmlns:p14="http://schemas.microsoft.com/office/powerpoint/2010/main" val="226758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25</a:t>
            </a:fld>
            <a:endParaRPr lang="en-SG"/>
          </a:p>
        </p:txBody>
      </p:sp>
    </p:spTree>
    <p:extLst>
      <p:ext uri="{BB962C8B-B14F-4D97-AF65-F5344CB8AC3E}">
        <p14:creationId xmlns:p14="http://schemas.microsoft.com/office/powerpoint/2010/main" val="324579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26</a:t>
            </a:fld>
            <a:endParaRPr lang="en-SG"/>
          </a:p>
        </p:txBody>
      </p:sp>
    </p:spTree>
    <p:extLst>
      <p:ext uri="{BB962C8B-B14F-4D97-AF65-F5344CB8AC3E}">
        <p14:creationId xmlns:p14="http://schemas.microsoft.com/office/powerpoint/2010/main" val="333361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27</a:t>
            </a:fld>
            <a:endParaRPr lang="en-SG"/>
          </a:p>
        </p:txBody>
      </p:sp>
    </p:spTree>
    <p:extLst>
      <p:ext uri="{BB962C8B-B14F-4D97-AF65-F5344CB8AC3E}">
        <p14:creationId xmlns:p14="http://schemas.microsoft.com/office/powerpoint/2010/main" val="2801798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28</a:t>
            </a:fld>
            <a:endParaRPr lang="en-SG"/>
          </a:p>
        </p:txBody>
      </p:sp>
    </p:spTree>
    <p:extLst>
      <p:ext uri="{BB962C8B-B14F-4D97-AF65-F5344CB8AC3E}">
        <p14:creationId xmlns:p14="http://schemas.microsoft.com/office/powerpoint/2010/main" val="3501243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29</a:t>
            </a:fld>
            <a:endParaRPr lang="en-SG"/>
          </a:p>
        </p:txBody>
      </p:sp>
    </p:spTree>
    <p:extLst>
      <p:ext uri="{BB962C8B-B14F-4D97-AF65-F5344CB8AC3E}">
        <p14:creationId xmlns:p14="http://schemas.microsoft.com/office/powerpoint/2010/main" val="35868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834814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31</a:t>
            </a:fld>
            <a:endParaRPr lang="en-SG"/>
          </a:p>
        </p:txBody>
      </p:sp>
    </p:spTree>
    <p:extLst>
      <p:ext uri="{BB962C8B-B14F-4D97-AF65-F5344CB8AC3E}">
        <p14:creationId xmlns:p14="http://schemas.microsoft.com/office/powerpoint/2010/main" val="1863197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32</a:t>
            </a:fld>
            <a:endParaRPr lang="en-SG"/>
          </a:p>
        </p:txBody>
      </p:sp>
    </p:spTree>
    <p:extLst>
      <p:ext uri="{BB962C8B-B14F-4D97-AF65-F5344CB8AC3E}">
        <p14:creationId xmlns:p14="http://schemas.microsoft.com/office/powerpoint/2010/main" val="4136704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33</a:t>
            </a:fld>
            <a:endParaRPr lang="en-SG"/>
          </a:p>
        </p:txBody>
      </p:sp>
    </p:spTree>
    <p:extLst>
      <p:ext uri="{BB962C8B-B14F-4D97-AF65-F5344CB8AC3E}">
        <p14:creationId xmlns:p14="http://schemas.microsoft.com/office/powerpoint/2010/main" val="276564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34</a:t>
            </a:fld>
            <a:endParaRPr lang="en-SG"/>
          </a:p>
        </p:txBody>
      </p:sp>
    </p:spTree>
    <p:extLst>
      <p:ext uri="{BB962C8B-B14F-4D97-AF65-F5344CB8AC3E}">
        <p14:creationId xmlns:p14="http://schemas.microsoft.com/office/powerpoint/2010/main" val="3294383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35</a:t>
            </a:fld>
            <a:endParaRPr lang="en-SG"/>
          </a:p>
        </p:txBody>
      </p:sp>
    </p:spTree>
    <p:extLst>
      <p:ext uri="{BB962C8B-B14F-4D97-AF65-F5344CB8AC3E}">
        <p14:creationId xmlns:p14="http://schemas.microsoft.com/office/powerpoint/2010/main" val="3296932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2148412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37</a:t>
            </a:fld>
            <a:endParaRPr lang="en-SG"/>
          </a:p>
        </p:txBody>
      </p:sp>
    </p:spTree>
    <p:extLst>
      <p:ext uri="{BB962C8B-B14F-4D97-AF65-F5344CB8AC3E}">
        <p14:creationId xmlns:p14="http://schemas.microsoft.com/office/powerpoint/2010/main" val="4020161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86063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9670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04170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749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7</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Transportation - Autonomous Car</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Manufacturing - AI powered robots performing assembly and stacking task.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Healthcare - Drug discovery speeds up; More accurate disease diagnosis ; Big data helps in personalized patient experience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Education - AI to gauge student emotions to help determining who’s struggling / bored; Tailor experience to individual needs.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Media - Bloomberg uses AI to analyse financial reports; Associated Press uses NLP to automate production of earning reports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Customer Service - Google is developing AI assistant to understand human-like call for appointments.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Agriculture - Precision farming technique to increase yield. </a:t>
            </a:r>
            <a:endParaRPr lang="en-SG" sz="1800" b="0" i="0" u="none" strike="noStrike" dirty="0">
              <a:effectLst/>
              <a:latin typeface="Arial" panose="020B0604020202020204" pitchFamily="34" charset="0"/>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19976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305495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7" r:id="rId2"/>
    <p:sldLayoutId id="2147483668" r:id="rId3"/>
    <p:sldLayoutId id="2147483669" r:id="rId4"/>
    <p:sldLayoutId id="214748367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ideo" Target="https://www.youtube.com/embed/2hqTnmn51Fg?feature=oembed" TargetMode="Externa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7zT9gHwALhM?feature=oembed" TargetMode="Externa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ideo" Target="https://www.youtube.com/embed/FFPmbEXZcrg?feature=oembed" TargetMode="External"/><Relationship Id="rId5" Type="http://schemas.openxmlformats.org/officeDocument/2006/relationships/image" Target="../media/image33.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2.png"/><Relationship Id="rId5" Type="http://schemas.openxmlformats.org/officeDocument/2006/relationships/slideLayout" Target="../slideLayouts/slideLayout16.xml"/><Relationship Id="rId4"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12"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QuickStyle" Target="../diagrams/quickStyle5.xml"/><Relationship Id="rId11" Type="http://schemas.openxmlformats.org/officeDocument/2006/relationships/image" Target="../media/image62.png"/><Relationship Id="rId5" Type="http://schemas.openxmlformats.org/officeDocument/2006/relationships/diagramLayout" Target="../diagrams/layout5.xml"/><Relationship Id="rId10" Type="http://schemas.openxmlformats.org/officeDocument/2006/relationships/image" Target="../media/image61.png"/><Relationship Id="rId4" Type="http://schemas.openxmlformats.org/officeDocument/2006/relationships/diagramData" Target="../diagrams/data5.xml"/><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QuickStyle" Target="../diagrams/quickStyle6.xml"/><Relationship Id="rId11" Type="http://schemas.openxmlformats.org/officeDocument/2006/relationships/image" Target="../media/image66.png"/><Relationship Id="rId5" Type="http://schemas.openxmlformats.org/officeDocument/2006/relationships/diagramLayout" Target="../diagrams/layout6.xml"/><Relationship Id="rId10" Type="http://schemas.openxmlformats.org/officeDocument/2006/relationships/image" Target="../media/image65.png"/><Relationship Id="rId4" Type="http://schemas.openxmlformats.org/officeDocument/2006/relationships/diagramData" Target="../diagrams/data6.xml"/><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ideo" Target="https://www.youtube.com/embed/grJuJfuV2QM?feature=oembed"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Welcome to</a:t>
            </a:r>
          </a:p>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 </a:t>
            </a:r>
          </a:p>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PD and AD</a:t>
            </a:r>
            <a:endParaRPr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en-IN" sz="2100" b="0" i="0" u="none" strike="noStrike" cap="none" dirty="0" err="1">
                <a:solidFill>
                  <a:schemeClr val="dk1"/>
                </a:solidFill>
                <a:latin typeface="+mj-lt"/>
                <a:ea typeface="Calibri"/>
                <a:cs typeface="Calibri"/>
                <a:sym typeface="Calibri"/>
              </a:rPr>
              <a:t>Dr.</a:t>
            </a:r>
            <a:r>
              <a:rPr lang="en-IN" sz="2100" b="0" i="0" u="none" strike="noStrike" cap="none" dirty="0">
                <a:solidFill>
                  <a:schemeClr val="dk1"/>
                </a:solidFill>
                <a:latin typeface="+mj-lt"/>
                <a:ea typeface="Calibri"/>
                <a:cs typeface="Calibri"/>
                <a:sym typeface="Calibri"/>
              </a:rPr>
              <a:t> Yeshwant Singh</a:t>
            </a:r>
            <a:endParaRP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en-IN" sz="2100" b="0" i="0" u="sng" strike="noStrike" cap="none" dirty="0">
                <a:solidFill>
                  <a:schemeClr val="dk1"/>
                </a:solidFill>
                <a:latin typeface="+mj-lt"/>
                <a:ea typeface="Calibri"/>
                <a:cs typeface="Calibri"/>
                <a:sym typeface="Calibri"/>
              </a:rPr>
              <a:t>yeshwant.singh@ddn.upes.ac.in</a:t>
            </a:r>
            <a:endParaRP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en" sz="2100" b="0" i="0" u="none" strike="noStrike" cap="none" dirty="0">
                <a:solidFill>
                  <a:schemeClr val="dk1"/>
                </a:solidFill>
                <a:latin typeface="+mj-lt"/>
                <a:ea typeface="Calibri"/>
                <a:cs typeface="Calibri"/>
                <a:sym typeface="Calibri"/>
              </a:rPr>
              <a:t>SoCS, UPES, Dehradun</a:t>
            </a:r>
            <a:endParaRPr sz="1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Manufacturing</a:t>
            </a:r>
            <a:endParaRPr dirty="0">
              <a:latin typeface="+mj-lt"/>
            </a:endParaRPr>
          </a:p>
        </p:txBody>
      </p:sp>
      <p:sp>
        <p:nvSpPr>
          <p:cNvPr id="3" name="TextBox 2">
            <a:extLst>
              <a:ext uri="{FF2B5EF4-FFF2-40B4-BE49-F238E27FC236}">
                <a16:creationId xmlns:a16="http://schemas.microsoft.com/office/drawing/2014/main" id="{9429CDF6-414E-4645-B7FC-29EE0D888B10}"/>
              </a:ext>
            </a:extLst>
          </p:cNvPr>
          <p:cNvSpPr txBox="1"/>
          <p:nvPr/>
        </p:nvSpPr>
        <p:spPr>
          <a:xfrm>
            <a:off x="409652" y="4284929"/>
            <a:ext cx="4447641" cy="523220"/>
          </a:xfrm>
          <a:prstGeom prst="rect">
            <a:avLst/>
          </a:prstGeom>
          <a:noFill/>
        </p:spPr>
        <p:txBody>
          <a:bodyPr wrap="square" rtlCol="0">
            <a:spAutoFit/>
          </a:bodyPr>
          <a:lstStyle/>
          <a:p>
            <a:r>
              <a:rPr lang="en-SG" dirty="0"/>
              <a:t>https://www.youtube.com/watch?v=uobJbNyGVjo&amp;ab_channel=CasgainsCapital</a:t>
            </a:r>
          </a:p>
        </p:txBody>
      </p:sp>
      <p:pic>
        <p:nvPicPr>
          <p:cNvPr id="6" name="Picture 5" descr="A picture containing indoor&#10;&#10;Description automatically generated">
            <a:extLst>
              <a:ext uri="{FF2B5EF4-FFF2-40B4-BE49-F238E27FC236}">
                <a16:creationId xmlns:a16="http://schemas.microsoft.com/office/drawing/2014/main" id="{DB3A3C80-A536-4E17-A854-5A78D24DC2B0}"/>
              </a:ext>
            </a:extLst>
          </p:cNvPr>
          <p:cNvPicPr>
            <a:picLocks noChangeAspect="1"/>
          </p:cNvPicPr>
          <p:nvPr/>
        </p:nvPicPr>
        <p:blipFill>
          <a:blip r:embed="rId4"/>
          <a:stretch>
            <a:fillRect/>
          </a:stretch>
        </p:blipFill>
        <p:spPr>
          <a:xfrm>
            <a:off x="480973" y="1598081"/>
            <a:ext cx="4886554" cy="2613850"/>
          </a:xfrm>
          <a:prstGeom prst="rect">
            <a:avLst/>
          </a:prstGeom>
        </p:spPr>
      </p:pic>
      <p:sp>
        <p:nvSpPr>
          <p:cNvPr id="14" name="TextBox 13">
            <a:extLst>
              <a:ext uri="{FF2B5EF4-FFF2-40B4-BE49-F238E27FC236}">
                <a16:creationId xmlns:a16="http://schemas.microsoft.com/office/drawing/2014/main" id="{2D1F9852-2C04-41B6-AFA2-BB9ED7799B98}"/>
              </a:ext>
            </a:extLst>
          </p:cNvPr>
          <p:cNvSpPr txBox="1"/>
          <p:nvPr/>
        </p:nvSpPr>
        <p:spPr>
          <a:xfrm>
            <a:off x="480973" y="1217306"/>
            <a:ext cx="4500677" cy="307777"/>
          </a:xfrm>
          <a:prstGeom prst="rect">
            <a:avLst/>
          </a:prstGeom>
          <a:noFill/>
        </p:spPr>
        <p:txBody>
          <a:bodyPr wrap="square">
            <a:spAutoFit/>
          </a:bodyPr>
          <a:lstStyle/>
          <a:p>
            <a:pPr algn="l"/>
            <a:r>
              <a:rPr lang="en-US" b="1" i="0" dirty="0">
                <a:effectLst/>
                <a:latin typeface="Roboto" panose="02000000000000000000" pitchFamily="2" charset="0"/>
              </a:rPr>
              <a:t>Inside Tesla's Crazy AI Manufacturing Revolution</a:t>
            </a:r>
          </a:p>
        </p:txBody>
      </p:sp>
    </p:spTree>
    <p:extLst>
      <p:ext uri="{BB962C8B-B14F-4D97-AF65-F5344CB8AC3E}">
        <p14:creationId xmlns:p14="http://schemas.microsoft.com/office/powerpoint/2010/main" val="39432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a:t>
            </a:r>
            <a:endParaRPr dirty="0">
              <a:latin typeface="+mj-lt"/>
            </a:endParaRPr>
          </a:p>
        </p:txBody>
      </p:sp>
      <p:pic>
        <p:nvPicPr>
          <p:cNvPr id="7" name="Picture 6" descr="Graphical user interface, text, application&#10;&#10;Description automatically generated">
            <a:extLst>
              <a:ext uri="{FF2B5EF4-FFF2-40B4-BE49-F238E27FC236}">
                <a16:creationId xmlns:a16="http://schemas.microsoft.com/office/drawing/2014/main" id="{B2692BE7-098B-402A-9CA6-EE50035E1674}"/>
              </a:ext>
            </a:extLst>
          </p:cNvPr>
          <p:cNvPicPr>
            <a:picLocks noChangeAspect="1"/>
          </p:cNvPicPr>
          <p:nvPr/>
        </p:nvPicPr>
        <p:blipFill>
          <a:blip r:embed="rId4"/>
          <a:stretch>
            <a:fillRect/>
          </a:stretch>
        </p:blipFill>
        <p:spPr>
          <a:xfrm>
            <a:off x="231049" y="1217306"/>
            <a:ext cx="4980821" cy="2339011"/>
          </a:xfrm>
          <a:prstGeom prst="rect">
            <a:avLst/>
          </a:prstGeom>
        </p:spPr>
      </p:pic>
      <p:grpSp>
        <p:nvGrpSpPr>
          <p:cNvPr id="18" name="Group 17">
            <a:extLst>
              <a:ext uri="{FF2B5EF4-FFF2-40B4-BE49-F238E27FC236}">
                <a16:creationId xmlns:a16="http://schemas.microsoft.com/office/drawing/2014/main" id="{D287B56E-329B-4A76-B751-0699120A9207}"/>
              </a:ext>
            </a:extLst>
          </p:cNvPr>
          <p:cNvGrpSpPr/>
          <p:nvPr/>
        </p:nvGrpSpPr>
        <p:grpSpPr>
          <a:xfrm>
            <a:off x="5961585" y="2868019"/>
            <a:ext cx="3166537" cy="2221078"/>
            <a:chOff x="5215740" y="2794405"/>
            <a:chExt cx="3166537" cy="2221078"/>
          </a:xfrm>
        </p:grpSpPr>
        <p:pic>
          <p:nvPicPr>
            <p:cNvPr id="14" name="Picture 13" descr="Graphical user interface, text, application&#10;&#10;Description automatically generated">
              <a:extLst>
                <a:ext uri="{FF2B5EF4-FFF2-40B4-BE49-F238E27FC236}">
                  <a16:creationId xmlns:a16="http://schemas.microsoft.com/office/drawing/2014/main" id="{8A83A441-CF88-4461-A3E2-29A2A327DFFD}"/>
                </a:ext>
              </a:extLst>
            </p:cNvPr>
            <p:cNvPicPr>
              <a:picLocks noChangeAspect="1"/>
            </p:cNvPicPr>
            <p:nvPr/>
          </p:nvPicPr>
          <p:blipFill>
            <a:blip r:embed="rId5"/>
            <a:stretch>
              <a:fillRect/>
            </a:stretch>
          </p:blipFill>
          <p:spPr>
            <a:xfrm>
              <a:off x="5215740" y="2794405"/>
              <a:ext cx="3166537" cy="2221078"/>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91B4DB0E-3B70-46CA-82EE-46B35D6B6BE2}"/>
                </a:ext>
              </a:extLst>
            </p:cNvPr>
            <p:cNvPicPr>
              <a:picLocks noChangeAspect="1"/>
            </p:cNvPicPr>
            <p:nvPr/>
          </p:nvPicPr>
          <p:blipFill>
            <a:blip r:embed="rId6"/>
            <a:stretch>
              <a:fillRect/>
            </a:stretch>
          </p:blipFill>
          <p:spPr>
            <a:xfrm>
              <a:off x="7191255" y="3246335"/>
              <a:ext cx="1191022" cy="546237"/>
            </a:xfrm>
            <a:prstGeom prst="rect">
              <a:avLst/>
            </a:prstGeom>
          </p:spPr>
        </p:pic>
      </p:grpSp>
      <p:grpSp>
        <p:nvGrpSpPr>
          <p:cNvPr id="22" name="Group 21">
            <a:extLst>
              <a:ext uri="{FF2B5EF4-FFF2-40B4-BE49-F238E27FC236}">
                <a16:creationId xmlns:a16="http://schemas.microsoft.com/office/drawing/2014/main" id="{79C2AAB5-7EC4-4641-A591-744B850FD708}"/>
              </a:ext>
            </a:extLst>
          </p:cNvPr>
          <p:cNvGrpSpPr/>
          <p:nvPr/>
        </p:nvGrpSpPr>
        <p:grpSpPr>
          <a:xfrm>
            <a:off x="5781997" y="220903"/>
            <a:ext cx="2969569" cy="2521547"/>
            <a:chOff x="4727885" y="1406529"/>
            <a:chExt cx="3601723" cy="3058328"/>
          </a:xfrm>
        </p:grpSpPr>
        <p:grpSp>
          <p:nvGrpSpPr>
            <p:cNvPr id="23" name="Group 22">
              <a:extLst>
                <a:ext uri="{FF2B5EF4-FFF2-40B4-BE49-F238E27FC236}">
                  <a16:creationId xmlns:a16="http://schemas.microsoft.com/office/drawing/2014/main" id="{8AB927B1-C978-49F0-B0C6-38A086BCCC6A}"/>
                </a:ext>
              </a:extLst>
            </p:cNvPr>
            <p:cNvGrpSpPr/>
            <p:nvPr/>
          </p:nvGrpSpPr>
          <p:grpSpPr>
            <a:xfrm>
              <a:off x="4761895" y="1807146"/>
              <a:ext cx="3489926" cy="2657711"/>
              <a:chOff x="4712334" y="2177186"/>
              <a:chExt cx="4279445" cy="3258960"/>
            </a:xfrm>
          </p:grpSpPr>
          <p:pic>
            <p:nvPicPr>
              <p:cNvPr id="25" name="Picture 6" descr="The AI-powered 'dermatology assist' tool is a web-based application. Once launched, users will be able to aim their phone¿s camera to take three images of the skin. The AI analyses photos and draws from its knowledge of 288 conditions to give  possible matching conditions">
                <a:extLst>
                  <a:ext uri="{FF2B5EF4-FFF2-40B4-BE49-F238E27FC236}">
                    <a16:creationId xmlns:a16="http://schemas.microsoft.com/office/drawing/2014/main" id="{2F3CC142-AFBE-4874-B4F9-90597E49D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2334" y="2177186"/>
                <a:ext cx="4279445" cy="28012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3C86DE1-575D-4DB8-ABD0-A3F108FE4DB3}"/>
                  </a:ext>
                </a:extLst>
              </p:cNvPr>
              <p:cNvSpPr txBox="1"/>
              <p:nvPr/>
            </p:nvSpPr>
            <p:spPr>
              <a:xfrm>
                <a:off x="4714241" y="4978400"/>
                <a:ext cx="4277538" cy="457746"/>
              </a:xfrm>
              <a:prstGeom prst="rect">
                <a:avLst/>
              </a:prstGeom>
              <a:noFill/>
            </p:spPr>
            <p:txBody>
              <a:bodyPr wrap="square">
                <a:spAutoFit/>
              </a:bodyPr>
              <a:lstStyle/>
              <a:p>
                <a:r>
                  <a:rPr lang="en-SG" sz="700" dirty="0">
                    <a:latin typeface="+mj-lt"/>
                  </a:rPr>
                  <a:t>https://australiannewsreview.com/google-unveils-ai-tool-that-can-identify-288-skin-conditions/</a:t>
                </a:r>
              </a:p>
            </p:txBody>
          </p:sp>
        </p:grpSp>
        <p:sp>
          <p:nvSpPr>
            <p:cNvPr id="24" name="TextBox 23">
              <a:extLst>
                <a:ext uri="{FF2B5EF4-FFF2-40B4-BE49-F238E27FC236}">
                  <a16:creationId xmlns:a16="http://schemas.microsoft.com/office/drawing/2014/main" id="{3D607E71-1F46-4225-920F-FA17C9D75F9E}"/>
                </a:ext>
              </a:extLst>
            </p:cNvPr>
            <p:cNvSpPr txBox="1"/>
            <p:nvPr/>
          </p:nvSpPr>
          <p:spPr>
            <a:xfrm>
              <a:off x="4727885" y="1406529"/>
              <a:ext cx="3601723" cy="373296"/>
            </a:xfrm>
            <a:prstGeom prst="rect">
              <a:avLst/>
            </a:prstGeom>
            <a:solidFill>
              <a:schemeClr val="bg1"/>
            </a:solidFill>
          </p:spPr>
          <p:txBody>
            <a:bodyPr wrap="square" rtlCol="0">
              <a:spAutoFit/>
            </a:bodyPr>
            <a:lstStyle/>
            <a:p>
              <a:pPr algn="ctr"/>
              <a:r>
                <a:rPr lang="en-SG" u="sng" dirty="0">
                  <a:latin typeface="+mj-lt"/>
                </a:rPr>
                <a:t>Google Skin Condition Prediction</a:t>
              </a:r>
              <a:endParaRPr lang="en-SG" b="0" i="0" u="sng" dirty="0">
                <a:solidFill>
                  <a:srgbClr val="212529"/>
                </a:solidFill>
                <a:effectLst/>
                <a:latin typeface="+mj-lt"/>
              </a:endParaRPr>
            </a:p>
          </p:txBody>
        </p:sp>
      </p:grpSp>
    </p:spTree>
    <p:extLst>
      <p:ext uri="{BB962C8B-B14F-4D97-AF65-F5344CB8AC3E}">
        <p14:creationId xmlns:p14="http://schemas.microsoft.com/office/powerpoint/2010/main" val="37929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application&#10;&#10;Description automatically generated">
            <a:extLst>
              <a:ext uri="{FF2B5EF4-FFF2-40B4-BE49-F238E27FC236}">
                <a16:creationId xmlns:a16="http://schemas.microsoft.com/office/drawing/2014/main" id="{88B617BB-65F0-4E7E-B8B0-D76DF16FF31C}"/>
              </a:ext>
            </a:extLst>
          </p:cNvPr>
          <p:cNvPicPr>
            <a:picLocks noChangeAspect="1"/>
          </p:cNvPicPr>
          <p:nvPr/>
        </p:nvPicPr>
        <p:blipFill>
          <a:blip r:embed="rId3"/>
          <a:stretch>
            <a:fillRect/>
          </a:stretch>
        </p:blipFill>
        <p:spPr>
          <a:xfrm>
            <a:off x="434388" y="2361760"/>
            <a:ext cx="3680733" cy="1849172"/>
          </a:xfrm>
          <a:prstGeom prst="rect">
            <a:avLst/>
          </a:prstGeom>
          <a:ln>
            <a:solidFill>
              <a:schemeClr val="accent5"/>
            </a:solidFill>
          </a:ln>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 – 2021’s papers</a:t>
            </a:r>
            <a:endParaRPr dirty="0">
              <a:latin typeface="+mj-lt"/>
            </a:endParaRPr>
          </a:p>
        </p:txBody>
      </p:sp>
      <p:pic>
        <p:nvPicPr>
          <p:cNvPr id="3" name="Picture 2" descr="A screenshot of a computer&#10;&#10;Description automatically generated with low confidence">
            <a:extLst>
              <a:ext uri="{FF2B5EF4-FFF2-40B4-BE49-F238E27FC236}">
                <a16:creationId xmlns:a16="http://schemas.microsoft.com/office/drawing/2014/main" id="{6F5B005C-F655-4969-84DF-FA6A438BA28A}"/>
              </a:ext>
            </a:extLst>
          </p:cNvPr>
          <p:cNvPicPr>
            <a:picLocks noChangeAspect="1"/>
          </p:cNvPicPr>
          <p:nvPr/>
        </p:nvPicPr>
        <p:blipFill rotWithShape="1">
          <a:blip r:embed="rId5"/>
          <a:srcRect b="46901"/>
          <a:stretch/>
        </p:blipFill>
        <p:spPr>
          <a:xfrm>
            <a:off x="129529" y="1237176"/>
            <a:ext cx="5321910" cy="910322"/>
          </a:xfrm>
          <a:prstGeom prst="rect">
            <a:avLst/>
          </a:prstGeom>
          <a:ln>
            <a:solidFill>
              <a:schemeClr val="accent5"/>
            </a:solidFill>
          </a:ln>
        </p:spPr>
      </p:pic>
      <p:pic>
        <p:nvPicPr>
          <p:cNvPr id="5" name="Picture 4" descr="A picture containing text, indoor, screenshot&#10;&#10;Description automatically generated">
            <a:extLst>
              <a:ext uri="{FF2B5EF4-FFF2-40B4-BE49-F238E27FC236}">
                <a16:creationId xmlns:a16="http://schemas.microsoft.com/office/drawing/2014/main" id="{78D1B2C7-BF46-45C2-B0D1-E66D8F3CEFA8}"/>
              </a:ext>
            </a:extLst>
          </p:cNvPr>
          <p:cNvPicPr>
            <a:picLocks noChangeAspect="1"/>
          </p:cNvPicPr>
          <p:nvPr/>
        </p:nvPicPr>
        <p:blipFill>
          <a:blip r:embed="rId6"/>
          <a:stretch>
            <a:fillRect/>
          </a:stretch>
        </p:blipFill>
        <p:spPr>
          <a:xfrm>
            <a:off x="2996099" y="3906324"/>
            <a:ext cx="5930186" cy="1031337"/>
          </a:xfrm>
          <a:prstGeom prst="rect">
            <a:avLst/>
          </a:prstGeom>
          <a:ln>
            <a:solidFill>
              <a:schemeClr val="accent5"/>
            </a:solidFill>
          </a:ln>
        </p:spPr>
      </p:pic>
      <p:pic>
        <p:nvPicPr>
          <p:cNvPr id="11" name="Picture 10" descr="A picture containing text, indoor, screenshot&#10;&#10;Description automatically generated">
            <a:extLst>
              <a:ext uri="{FF2B5EF4-FFF2-40B4-BE49-F238E27FC236}">
                <a16:creationId xmlns:a16="http://schemas.microsoft.com/office/drawing/2014/main" id="{D4A77D95-5C8F-4B4A-8817-6ECFC1BA8846}"/>
              </a:ext>
            </a:extLst>
          </p:cNvPr>
          <p:cNvPicPr>
            <a:picLocks noChangeAspect="1"/>
          </p:cNvPicPr>
          <p:nvPr/>
        </p:nvPicPr>
        <p:blipFill>
          <a:blip r:embed="rId7"/>
          <a:stretch>
            <a:fillRect/>
          </a:stretch>
        </p:blipFill>
        <p:spPr>
          <a:xfrm>
            <a:off x="4865232" y="1673201"/>
            <a:ext cx="3971925" cy="1724025"/>
          </a:xfrm>
          <a:prstGeom prst="rect">
            <a:avLst/>
          </a:prstGeom>
          <a:ln>
            <a:solidFill>
              <a:schemeClr val="accent5"/>
            </a:solidFill>
          </a:ln>
        </p:spPr>
      </p:pic>
    </p:spTree>
    <p:extLst>
      <p:ext uri="{BB962C8B-B14F-4D97-AF65-F5344CB8AC3E}">
        <p14:creationId xmlns:p14="http://schemas.microsoft.com/office/powerpoint/2010/main" val="55077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Retails</a:t>
            </a:r>
            <a:endParaRPr dirty="0">
              <a:latin typeface="+mj-lt"/>
            </a:endParaRPr>
          </a:p>
        </p:txBody>
      </p:sp>
      <p:pic>
        <p:nvPicPr>
          <p:cNvPr id="6146" name="Picture 2" descr="Top use cases of artificial Intelligence in Retail Industry - USM">
            <a:extLst>
              <a:ext uri="{FF2B5EF4-FFF2-40B4-BE49-F238E27FC236}">
                <a16:creationId xmlns:a16="http://schemas.microsoft.com/office/drawing/2014/main" id="{313BCBDE-6B8D-41E6-91D3-7DBDE1A10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07" y="2484091"/>
            <a:ext cx="3614168" cy="22439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8140AC-FBA5-477F-A8AB-3E68B4A05D73}"/>
              </a:ext>
            </a:extLst>
          </p:cNvPr>
          <p:cNvSpPr txBox="1"/>
          <p:nvPr/>
        </p:nvSpPr>
        <p:spPr>
          <a:xfrm>
            <a:off x="110783" y="4728002"/>
            <a:ext cx="3728392" cy="415498"/>
          </a:xfrm>
          <a:prstGeom prst="rect">
            <a:avLst/>
          </a:prstGeom>
          <a:noFill/>
        </p:spPr>
        <p:txBody>
          <a:bodyPr wrap="square">
            <a:spAutoFit/>
          </a:bodyPr>
          <a:lstStyle/>
          <a:p>
            <a:r>
              <a:rPr lang="en-SG" sz="1050" dirty="0"/>
              <a:t>https://usmsystems.com/top-use-cases-of-artificial-intelligence-in-retail-industry/</a:t>
            </a:r>
          </a:p>
        </p:txBody>
      </p:sp>
      <p:sp>
        <p:nvSpPr>
          <p:cNvPr id="20" name="TextBox 19">
            <a:extLst>
              <a:ext uri="{FF2B5EF4-FFF2-40B4-BE49-F238E27FC236}">
                <a16:creationId xmlns:a16="http://schemas.microsoft.com/office/drawing/2014/main" id="{C2F72F9B-8132-47BF-86AA-8CBF22E663BB}"/>
              </a:ext>
            </a:extLst>
          </p:cNvPr>
          <p:cNvSpPr txBox="1"/>
          <p:nvPr/>
        </p:nvSpPr>
        <p:spPr>
          <a:xfrm>
            <a:off x="2286000" y="2417405"/>
            <a:ext cx="4572000" cy="307777"/>
          </a:xfrm>
          <a:prstGeom prst="rect">
            <a:avLst/>
          </a:prstGeom>
          <a:noFill/>
        </p:spPr>
        <p:txBody>
          <a:bodyPr wrap="square">
            <a:spAutoFit/>
          </a:bodyPr>
          <a:lstStyle/>
          <a:p>
            <a:r>
              <a:rPr lang="en-SG" sz="1400" dirty="0"/>
              <a:t>u</a:t>
            </a:r>
            <a:endParaRPr lang="en-SG" dirty="0"/>
          </a:p>
        </p:txBody>
      </p:sp>
      <p:pic>
        <p:nvPicPr>
          <p:cNvPr id="6150" name="Picture 6">
            <a:extLst>
              <a:ext uri="{FF2B5EF4-FFF2-40B4-BE49-F238E27FC236}">
                <a16:creationId xmlns:a16="http://schemas.microsoft.com/office/drawing/2014/main" id="{2D17D925-95A0-49A7-A4C4-6BA08E681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911" y="1508596"/>
            <a:ext cx="4687988" cy="3399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10;&#10;Description automatically generated">
            <a:extLst>
              <a:ext uri="{FF2B5EF4-FFF2-40B4-BE49-F238E27FC236}">
                <a16:creationId xmlns:a16="http://schemas.microsoft.com/office/drawing/2014/main" id="{E601B2A5-9E4C-4B47-9758-84FBCF81F271}"/>
              </a:ext>
            </a:extLst>
          </p:cNvPr>
          <p:cNvPicPr>
            <a:picLocks noChangeAspect="1"/>
          </p:cNvPicPr>
          <p:nvPr/>
        </p:nvPicPr>
        <p:blipFill>
          <a:blip r:embed="rId6"/>
          <a:stretch>
            <a:fillRect/>
          </a:stretch>
        </p:blipFill>
        <p:spPr>
          <a:xfrm>
            <a:off x="2708147" y="266158"/>
            <a:ext cx="6016752" cy="1048374"/>
          </a:xfrm>
          <a:prstGeom prst="rect">
            <a:avLst/>
          </a:prstGeom>
        </p:spPr>
      </p:pic>
      <p:sp>
        <p:nvSpPr>
          <p:cNvPr id="27" name="TextBox 26">
            <a:extLst>
              <a:ext uri="{FF2B5EF4-FFF2-40B4-BE49-F238E27FC236}">
                <a16:creationId xmlns:a16="http://schemas.microsoft.com/office/drawing/2014/main" id="{B2647624-AC1C-40B6-83A3-F057FD829D35}"/>
              </a:ext>
            </a:extLst>
          </p:cNvPr>
          <p:cNvSpPr txBox="1"/>
          <p:nvPr/>
        </p:nvSpPr>
        <p:spPr>
          <a:xfrm>
            <a:off x="4693454" y="4867192"/>
            <a:ext cx="4572000" cy="261610"/>
          </a:xfrm>
          <a:prstGeom prst="rect">
            <a:avLst/>
          </a:prstGeom>
          <a:noFill/>
        </p:spPr>
        <p:txBody>
          <a:bodyPr wrap="square">
            <a:spAutoFit/>
          </a:bodyPr>
          <a:lstStyle/>
          <a:p>
            <a:r>
              <a:rPr lang="en-SG" sz="1050" dirty="0"/>
              <a:t>https://medium.com/@humansforai/retail-d4ca38b4de3f</a:t>
            </a:r>
          </a:p>
        </p:txBody>
      </p:sp>
    </p:spTree>
    <p:extLst>
      <p:ext uri="{BB962C8B-B14F-4D97-AF65-F5344CB8AC3E}">
        <p14:creationId xmlns:p14="http://schemas.microsoft.com/office/powerpoint/2010/main" val="260958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a:t>
            </a:r>
            <a:endParaRPr dirty="0">
              <a:latin typeface="+mj-lt"/>
            </a:endParaRPr>
          </a:p>
        </p:txBody>
      </p:sp>
      <p:pic>
        <p:nvPicPr>
          <p:cNvPr id="4" name="Picture 3">
            <a:extLst>
              <a:ext uri="{FF2B5EF4-FFF2-40B4-BE49-F238E27FC236}">
                <a16:creationId xmlns:a16="http://schemas.microsoft.com/office/drawing/2014/main" id="{DBCC8AA3-13AE-4444-9CC5-24E1903E16B2}"/>
              </a:ext>
            </a:extLst>
          </p:cNvPr>
          <p:cNvPicPr>
            <a:picLocks noChangeAspect="1"/>
          </p:cNvPicPr>
          <p:nvPr/>
        </p:nvPicPr>
        <p:blipFill>
          <a:blip r:embed="rId5"/>
          <a:stretch>
            <a:fillRect/>
          </a:stretch>
        </p:blipFill>
        <p:spPr>
          <a:xfrm>
            <a:off x="185736" y="1670154"/>
            <a:ext cx="3864987" cy="2415617"/>
          </a:xfrm>
          <a:prstGeom prst="rect">
            <a:avLst/>
          </a:prstGeom>
        </p:spPr>
      </p:pic>
      <p:sp>
        <p:nvSpPr>
          <p:cNvPr id="14" name="TextBox 13">
            <a:extLst>
              <a:ext uri="{FF2B5EF4-FFF2-40B4-BE49-F238E27FC236}">
                <a16:creationId xmlns:a16="http://schemas.microsoft.com/office/drawing/2014/main" id="{2B51D54A-D4B6-445D-B010-292D4EB1B51A}"/>
              </a:ext>
            </a:extLst>
          </p:cNvPr>
          <p:cNvSpPr txBox="1"/>
          <p:nvPr/>
        </p:nvSpPr>
        <p:spPr>
          <a:xfrm>
            <a:off x="185736" y="1208489"/>
            <a:ext cx="4386264" cy="461665"/>
          </a:xfrm>
          <a:prstGeom prst="rect">
            <a:avLst/>
          </a:prstGeom>
          <a:noFill/>
        </p:spPr>
        <p:txBody>
          <a:bodyPr wrap="square">
            <a:spAutoFit/>
          </a:bodyPr>
          <a:lstStyle/>
          <a:p>
            <a:r>
              <a:rPr lang="en-US" sz="2400" b="1" dirty="0">
                <a:latin typeface="+mj-lt"/>
              </a:rPr>
              <a:t>Tokyo – Autonomous Taxi</a:t>
            </a:r>
            <a:endParaRPr lang="en-SG" sz="2400" b="1" dirty="0">
              <a:latin typeface="+mj-lt"/>
            </a:endParaRPr>
          </a:p>
        </p:txBody>
      </p:sp>
      <p:sp>
        <p:nvSpPr>
          <p:cNvPr id="16" name="TextBox 15">
            <a:extLst>
              <a:ext uri="{FF2B5EF4-FFF2-40B4-BE49-F238E27FC236}">
                <a16:creationId xmlns:a16="http://schemas.microsoft.com/office/drawing/2014/main" id="{8D55CB87-6C44-4158-B328-B6D7B4DD611E}"/>
              </a:ext>
            </a:extLst>
          </p:cNvPr>
          <p:cNvSpPr txBox="1"/>
          <p:nvPr/>
        </p:nvSpPr>
        <p:spPr>
          <a:xfrm>
            <a:off x="900372" y="3781122"/>
            <a:ext cx="2488714" cy="307777"/>
          </a:xfrm>
          <a:prstGeom prst="rect">
            <a:avLst/>
          </a:prstGeom>
          <a:noFill/>
        </p:spPr>
        <p:txBody>
          <a:bodyPr wrap="square">
            <a:spAutoFit/>
          </a:bodyPr>
          <a:lstStyle/>
          <a:p>
            <a:r>
              <a:rPr lang="en-SG" b="0" i="0" dirty="0">
                <a:solidFill>
                  <a:srgbClr val="FFFFFF"/>
                </a:solidFill>
                <a:effectLst/>
                <a:latin typeface="+mj-lt"/>
              </a:rPr>
              <a:t>https://asia.nikkei.com/</a:t>
            </a:r>
            <a:endParaRPr lang="en-SG" dirty="0">
              <a:latin typeface="+mj-lt"/>
            </a:endParaRPr>
          </a:p>
        </p:txBody>
      </p:sp>
      <p:sp>
        <p:nvSpPr>
          <p:cNvPr id="18" name="TextBox 17">
            <a:extLst>
              <a:ext uri="{FF2B5EF4-FFF2-40B4-BE49-F238E27FC236}">
                <a16:creationId xmlns:a16="http://schemas.microsoft.com/office/drawing/2014/main" id="{937FAC58-688D-4F55-9D55-2BC52C61482A}"/>
              </a:ext>
            </a:extLst>
          </p:cNvPr>
          <p:cNvSpPr txBox="1"/>
          <p:nvPr/>
        </p:nvSpPr>
        <p:spPr>
          <a:xfrm>
            <a:off x="4810238" y="1300444"/>
            <a:ext cx="3704204" cy="707886"/>
          </a:xfrm>
          <a:prstGeom prst="rect">
            <a:avLst/>
          </a:prstGeom>
          <a:noFill/>
        </p:spPr>
        <p:txBody>
          <a:bodyPr wrap="square">
            <a:spAutoFit/>
          </a:bodyPr>
          <a:lstStyle/>
          <a:p>
            <a:pPr algn="ctr"/>
            <a:r>
              <a:rPr lang="en-US" sz="2000" b="1" i="0" u="none" strike="noStrike" dirty="0">
                <a:solidFill>
                  <a:schemeClr val="tx1"/>
                </a:solidFill>
                <a:effectLst/>
                <a:latin typeface="+mj-lt"/>
              </a:rPr>
              <a:t>Waymo company - self-driving minivans and trucks</a:t>
            </a:r>
            <a:endParaRPr lang="en-SG" sz="2000" b="1" dirty="0">
              <a:solidFill>
                <a:schemeClr val="tx1"/>
              </a:solidFill>
              <a:latin typeface="+mj-lt"/>
            </a:endParaRPr>
          </a:p>
        </p:txBody>
      </p:sp>
      <p:pic>
        <p:nvPicPr>
          <p:cNvPr id="9" name="Online Media 8" title="A ride in a Waymo driverless car">
            <a:hlinkClick r:id="" action="ppaction://media"/>
            <a:extLst>
              <a:ext uri="{FF2B5EF4-FFF2-40B4-BE49-F238E27FC236}">
                <a16:creationId xmlns:a16="http://schemas.microsoft.com/office/drawing/2014/main" id="{51DB57A7-F011-45F1-93A2-8F98BB71F407}"/>
              </a:ext>
            </a:extLst>
          </p:cNvPr>
          <p:cNvPicPr>
            <a:picLocks noRot="1" noChangeAspect="1"/>
          </p:cNvPicPr>
          <p:nvPr>
            <a:videoFile r:link="rId1"/>
          </p:nvPr>
        </p:nvPicPr>
        <p:blipFill>
          <a:blip r:embed="rId6"/>
          <a:stretch>
            <a:fillRect/>
          </a:stretch>
        </p:blipFill>
        <p:spPr>
          <a:xfrm>
            <a:off x="4231560" y="2051995"/>
            <a:ext cx="4665698" cy="2636119"/>
          </a:xfrm>
          <a:prstGeom prst="rect">
            <a:avLst/>
          </a:prstGeom>
        </p:spPr>
      </p:pic>
    </p:spTree>
    <p:extLst>
      <p:ext uri="{BB962C8B-B14F-4D97-AF65-F5344CB8AC3E}">
        <p14:creationId xmlns:p14="http://schemas.microsoft.com/office/powerpoint/2010/main" val="334393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 - Traffic</a:t>
            </a:r>
            <a:endParaRPr dirty="0">
              <a:latin typeface="+mj-lt"/>
            </a:endParaRPr>
          </a:p>
        </p:txBody>
      </p:sp>
      <p:pic>
        <p:nvPicPr>
          <p:cNvPr id="3" name="Picture 2" descr="Graphical user interface, application&#10;&#10;Description automatically generated">
            <a:extLst>
              <a:ext uri="{FF2B5EF4-FFF2-40B4-BE49-F238E27FC236}">
                <a16:creationId xmlns:a16="http://schemas.microsoft.com/office/drawing/2014/main" id="{29FAFE08-9F62-4AD0-B1D0-67E2CB082550}"/>
              </a:ext>
            </a:extLst>
          </p:cNvPr>
          <p:cNvPicPr>
            <a:picLocks noChangeAspect="1"/>
          </p:cNvPicPr>
          <p:nvPr/>
        </p:nvPicPr>
        <p:blipFill>
          <a:blip r:embed="rId5"/>
          <a:stretch>
            <a:fillRect/>
          </a:stretch>
        </p:blipFill>
        <p:spPr>
          <a:xfrm>
            <a:off x="273504" y="1306422"/>
            <a:ext cx="3913867" cy="2287928"/>
          </a:xfrm>
          <a:prstGeom prst="rect">
            <a:avLst/>
          </a:prstGeom>
        </p:spPr>
      </p:pic>
      <p:sp>
        <p:nvSpPr>
          <p:cNvPr id="12" name="TextBox 11">
            <a:extLst>
              <a:ext uri="{FF2B5EF4-FFF2-40B4-BE49-F238E27FC236}">
                <a16:creationId xmlns:a16="http://schemas.microsoft.com/office/drawing/2014/main" id="{D8987180-E26C-4A20-A012-7438767D004F}"/>
              </a:ext>
            </a:extLst>
          </p:cNvPr>
          <p:cNvSpPr txBox="1"/>
          <p:nvPr/>
        </p:nvSpPr>
        <p:spPr>
          <a:xfrm>
            <a:off x="4935333" y="1863864"/>
            <a:ext cx="3704204" cy="400110"/>
          </a:xfrm>
          <a:prstGeom prst="rect">
            <a:avLst/>
          </a:prstGeom>
          <a:noFill/>
        </p:spPr>
        <p:txBody>
          <a:bodyPr wrap="square">
            <a:spAutoFit/>
          </a:bodyPr>
          <a:lstStyle/>
          <a:p>
            <a:pPr algn="ctr"/>
            <a:r>
              <a:rPr lang="en-US" sz="2000" b="1" i="0" u="none" strike="noStrike" dirty="0">
                <a:solidFill>
                  <a:schemeClr val="tx1"/>
                </a:solidFill>
                <a:effectLst/>
                <a:latin typeface="+mj-lt"/>
              </a:rPr>
              <a:t>Drone Taxi</a:t>
            </a:r>
            <a:endParaRPr lang="en-SG" sz="2000" b="1" dirty="0">
              <a:solidFill>
                <a:schemeClr val="tx1"/>
              </a:solidFill>
              <a:latin typeface="+mj-lt"/>
            </a:endParaRPr>
          </a:p>
        </p:txBody>
      </p:sp>
      <p:pic>
        <p:nvPicPr>
          <p:cNvPr id="5" name="Online Media 4" title="EHang AAV's first public &quot;drone taxi&quot; demonstration of passenger flight in Vienna ｜ EHang">
            <a:hlinkClick r:id="" action="ppaction://media"/>
            <a:extLst>
              <a:ext uri="{FF2B5EF4-FFF2-40B4-BE49-F238E27FC236}">
                <a16:creationId xmlns:a16="http://schemas.microsoft.com/office/drawing/2014/main" id="{8A42EDF3-B77F-423C-98F3-51546860CE93}"/>
              </a:ext>
            </a:extLst>
          </p:cNvPr>
          <p:cNvPicPr>
            <a:picLocks noRot="1" noChangeAspect="1"/>
          </p:cNvPicPr>
          <p:nvPr>
            <a:videoFile r:link="rId1"/>
          </p:nvPr>
        </p:nvPicPr>
        <p:blipFill>
          <a:blip r:embed="rId6"/>
          <a:stretch>
            <a:fillRect/>
          </a:stretch>
        </p:blipFill>
        <p:spPr>
          <a:xfrm>
            <a:off x="4430871" y="2355543"/>
            <a:ext cx="4713129" cy="2662918"/>
          </a:xfrm>
          <a:prstGeom prst="rect">
            <a:avLst/>
          </a:prstGeom>
        </p:spPr>
      </p:pic>
    </p:spTree>
    <p:extLst>
      <p:ext uri="{BB962C8B-B14F-4D97-AF65-F5344CB8AC3E}">
        <p14:creationId xmlns:p14="http://schemas.microsoft.com/office/powerpoint/2010/main" val="31550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16</a:t>
            </a:fld>
            <a:endParaRPr lang="en-SG">
              <a:latin typeface="+mj-lt"/>
            </a:endParaRPr>
          </a:p>
        </p:txBody>
      </p:sp>
      <p:sp>
        <p:nvSpPr>
          <p:cNvPr id="10" name="Google Shape;147;p27">
            <a:extLst>
              <a:ext uri="{FF2B5EF4-FFF2-40B4-BE49-F238E27FC236}">
                <a16:creationId xmlns:a16="http://schemas.microsoft.com/office/drawing/2014/main" id="{89A09284-9671-4CAE-90AB-706232F0FAF9}"/>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AI affect employment? </a:t>
            </a:r>
            <a:endParaRPr dirty="0">
              <a:latin typeface="+mj-lt"/>
            </a:endParaRPr>
          </a:p>
        </p:txBody>
      </p:sp>
      <p:pic>
        <p:nvPicPr>
          <p:cNvPr id="6" name="Picture 5" descr="Text&#10;&#10;Description automatically generated with medium confidence">
            <a:extLst>
              <a:ext uri="{FF2B5EF4-FFF2-40B4-BE49-F238E27FC236}">
                <a16:creationId xmlns:a16="http://schemas.microsoft.com/office/drawing/2014/main" id="{7B979D1C-EA73-4C8F-9B6B-747A89571716}"/>
              </a:ext>
            </a:extLst>
          </p:cNvPr>
          <p:cNvPicPr>
            <a:picLocks noChangeAspect="1"/>
          </p:cNvPicPr>
          <p:nvPr/>
        </p:nvPicPr>
        <p:blipFill>
          <a:blip r:embed="rId4"/>
          <a:stretch>
            <a:fillRect/>
          </a:stretch>
        </p:blipFill>
        <p:spPr>
          <a:xfrm>
            <a:off x="151193" y="1685779"/>
            <a:ext cx="5837483" cy="3086398"/>
          </a:xfrm>
          <a:prstGeom prst="rect">
            <a:avLst/>
          </a:prstGeom>
        </p:spPr>
      </p:pic>
      <p:pic>
        <p:nvPicPr>
          <p:cNvPr id="11" name="Picture 10" descr="Text&#10;&#10;Description automatically generated">
            <a:extLst>
              <a:ext uri="{FF2B5EF4-FFF2-40B4-BE49-F238E27FC236}">
                <a16:creationId xmlns:a16="http://schemas.microsoft.com/office/drawing/2014/main" id="{76CE2596-6339-4C44-A3CC-5B250DC0CD2B}"/>
              </a:ext>
            </a:extLst>
          </p:cNvPr>
          <p:cNvPicPr>
            <a:picLocks noChangeAspect="1"/>
          </p:cNvPicPr>
          <p:nvPr/>
        </p:nvPicPr>
        <p:blipFill>
          <a:blip r:embed="rId5"/>
          <a:stretch>
            <a:fillRect/>
          </a:stretch>
        </p:blipFill>
        <p:spPr>
          <a:xfrm>
            <a:off x="4675030" y="910279"/>
            <a:ext cx="4468969" cy="892157"/>
          </a:xfrm>
          <a:prstGeom prst="rect">
            <a:avLst/>
          </a:prstGeom>
        </p:spPr>
      </p:pic>
    </p:spTree>
    <p:extLst>
      <p:ext uri="{BB962C8B-B14F-4D97-AF65-F5344CB8AC3E}">
        <p14:creationId xmlns:p14="http://schemas.microsoft.com/office/powerpoint/2010/main" val="159445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Current AI limitation</a:t>
            </a:r>
            <a:endParaRPr dirty="0">
              <a:latin typeface="+mj-lt"/>
            </a:endParaRPr>
          </a:p>
        </p:txBody>
      </p:sp>
      <p:pic>
        <p:nvPicPr>
          <p:cNvPr id="6" name="Picture 5" descr="Timeline&#10;&#10;Description automatically generated">
            <a:extLst>
              <a:ext uri="{FF2B5EF4-FFF2-40B4-BE49-F238E27FC236}">
                <a16:creationId xmlns:a16="http://schemas.microsoft.com/office/drawing/2014/main" id="{2FE4613D-5AB2-46AD-A351-0A6432F0F9AE}"/>
              </a:ext>
            </a:extLst>
          </p:cNvPr>
          <p:cNvPicPr>
            <a:picLocks noChangeAspect="1"/>
          </p:cNvPicPr>
          <p:nvPr/>
        </p:nvPicPr>
        <p:blipFill>
          <a:blip r:embed="rId4"/>
          <a:stretch>
            <a:fillRect/>
          </a:stretch>
        </p:blipFill>
        <p:spPr>
          <a:xfrm>
            <a:off x="909637" y="1640527"/>
            <a:ext cx="7324725" cy="2914650"/>
          </a:xfrm>
          <a:prstGeom prst="rect">
            <a:avLst/>
          </a:prstGeom>
        </p:spPr>
      </p:pic>
    </p:spTree>
    <p:extLst>
      <p:ext uri="{BB962C8B-B14F-4D97-AF65-F5344CB8AC3E}">
        <p14:creationId xmlns:p14="http://schemas.microsoft.com/office/powerpoint/2010/main" val="276658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AI Robot - Sophia </a:t>
            </a:r>
            <a:endParaRPr dirty="0">
              <a:latin typeface="+mj-lt"/>
            </a:endParaRPr>
          </a:p>
        </p:txBody>
      </p:sp>
      <p:pic>
        <p:nvPicPr>
          <p:cNvPr id="3" name="Online Media 2" title="Hong Kong company aims to mass produce human-like robots for health care uses">
            <a:hlinkClick r:id="" action="ppaction://media"/>
            <a:extLst>
              <a:ext uri="{FF2B5EF4-FFF2-40B4-BE49-F238E27FC236}">
                <a16:creationId xmlns:a16="http://schemas.microsoft.com/office/drawing/2014/main" id="{F7A2607B-17A1-4E82-A540-358E1E6AC69B}"/>
              </a:ext>
            </a:extLst>
          </p:cNvPr>
          <p:cNvPicPr>
            <a:picLocks noRot="1" noChangeAspect="1"/>
          </p:cNvPicPr>
          <p:nvPr>
            <a:videoFile r:link="rId1"/>
          </p:nvPr>
        </p:nvPicPr>
        <p:blipFill>
          <a:blip r:embed="rId5"/>
          <a:stretch>
            <a:fillRect/>
          </a:stretch>
        </p:blipFill>
        <p:spPr>
          <a:xfrm>
            <a:off x="1748790" y="1429392"/>
            <a:ext cx="5646420" cy="3190227"/>
          </a:xfrm>
          <a:prstGeom prst="rect">
            <a:avLst/>
          </a:prstGeom>
        </p:spPr>
      </p:pic>
    </p:spTree>
    <p:extLst>
      <p:ext uri="{BB962C8B-B14F-4D97-AF65-F5344CB8AC3E}">
        <p14:creationId xmlns:p14="http://schemas.microsoft.com/office/powerpoint/2010/main" val="37530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human brain works? </a:t>
            </a:r>
            <a:endParaRPr dirty="0">
              <a:latin typeface="+mj-lt"/>
            </a:endParaRPr>
          </a:p>
        </p:txBody>
      </p:sp>
      <p:pic>
        <p:nvPicPr>
          <p:cNvPr id="1026" name="Picture 2" descr="How big is the brain? Who knows—even our best efforts to calculate its  capacity are flawed and meaningless.">
            <a:extLst>
              <a:ext uri="{FF2B5EF4-FFF2-40B4-BE49-F238E27FC236}">
                <a16:creationId xmlns:a16="http://schemas.microsoft.com/office/drawing/2014/main" id="{D0DCF425-28CD-4D89-A5B3-57CBC77FF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4139222" cy="29533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2B977F2-445D-4C47-9B61-861793DBAA9D}"/>
              </a:ext>
            </a:extLst>
          </p:cNvPr>
          <p:cNvPicPr>
            <a:picLocks noChangeAspect="1"/>
          </p:cNvPicPr>
          <p:nvPr/>
        </p:nvPicPr>
        <p:blipFill>
          <a:blip r:embed="rId5"/>
          <a:stretch>
            <a:fillRect/>
          </a:stretch>
        </p:blipFill>
        <p:spPr>
          <a:xfrm>
            <a:off x="4930018" y="1833924"/>
            <a:ext cx="3324447" cy="2144268"/>
          </a:xfrm>
          <a:prstGeom prst="rect">
            <a:avLst/>
          </a:prstGeom>
        </p:spPr>
      </p:pic>
      <p:sp>
        <p:nvSpPr>
          <p:cNvPr id="9" name="TextBox 8">
            <a:extLst>
              <a:ext uri="{FF2B5EF4-FFF2-40B4-BE49-F238E27FC236}">
                <a16:creationId xmlns:a16="http://schemas.microsoft.com/office/drawing/2014/main" id="{4061971A-E432-4F55-AE3C-7806732D9F69}"/>
              </a:ext>
            </a:extLst>
          </p:cNvPr>
          <p:cNvSpPr txBox="1"/>
          <p:nvPr/>
        </p:nvSpPr>
        <p:spPr>
          <a:xfrm>
            <a:off x="210457" y="4603627"/>
            <a:ext cx="4572000" cy="307777"/>
          </a:xfrm>
          <a:prstGeom prst="rect">
            <a:avLst/>
          </a:prstGeom>
          <a:noFill/>
        </p:spPr>
        <p:txBody>
          <a:bodyPr wrap="square">
            <a:spAutoFit/>
          </a:bodyPr>
          <a:lstStyle/>
          <a:p>
            <a:r>
              <a:rPr lang="en-SG" dirty="0"/>
              <a:t>https://www.livescience.com/29365-human-brain.html</a:t>
            </a:r>
          </a:p>
        </p:txBody>
      </p:sp>
      <p:sp>
        <p:nvSpPr>
          <p:cNvPr id="5" name="TextBox 4">
            <a:extLst>
              <a:ext uri="{FF2B5EF4-FFF2-40B4-BE49-F238E27FC236}">
                <a16:creationId xmlns:a16="http://schemas.microsoft.com/office/drawing/2014/main" id="{06A0BCE7-E4F7-425E-AFCC-F132810407E7}"/>
              </a:ext>
            </a:extLst>
          </p:cNvPr>
          <p:cNvSpPr txBox="1"/>
          <p:nvPr/>
        </p:nvSpPr>
        <p:spPr>
          <a:xfrm>
            <a:off x="5050970" y="1394213"/>
            <a:ext cx="2634344" cy="307777"/>
          </a:xfrm>
          <a:prstGeom prst="rect">
            <a:avLst/>
          </a:prstGeom>
          <a:noFill/>
        </p:spPr>
        <p:txBody>
          <a:bodyPr wrap="square" rtlCol="0">
            <a:spAutoFit/>
          </a:bodyPr>
          <a:lstStyle/>
          <a:p>
            <a:pPr algn="ctr"/>
            <a:r>
              <a:rPr lang="en-SG" b="1" dirty="0"/>
              <a:t>86 billions of neurons </a:t>
            </a:r>
          </a:p>
        </p:txBody>
      </p:sp>
    </p:spTree>
    <p:extLst>
      <p:ext uri="{BB962C8B-B14F-4D97-AF65-F5344CB8AC3E}">
        <p14:creationId xmlns:p14="http://schemas.microsoft.com/office/powerpoint/2010/main" val="201863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Innovative Way to Learn Machine Learning</a:t>
            </a:r>
            <a:endParaRPr dirty="0">
              <a:latin typeface="+mj-lt"/>
            </a:endParaRPr>
          </a:p>
        </p:txBody>
      </p:sp>
      <p:sp>
        <p:nvSpPr>
          <p:cNvPr id="148" name="Google Shape;148;p27"/>
          <p:cNvSpPr txBox="1"/>
          <p:nvPr/>
        </p:nvSpPr>
        <p:spPr>
          <a:xfrm>
            <a:off x="338136" y="1429392"/>
            <a:ext cx="8677274" cy="3393206"/>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all learn together - sharing sessions </a:t>
            </a:r>
          </a:p>
          <a:p>
            <a:pPr marL="457200" marR="0" lvl="0" indent="-457200" algn="l" rtl="0">
              <a:spcBef>
                <a:spcPts val="0"/>
              </a:spcBef>
              <a:spcAft>
                <a:spcPts val="0"/>
              </a:spcAft>
              <a:buFont typeface="Arial" panose="020B0604020202020204" pitchFamily="34" charset="0"/>
              <a:buChar char="•"/>
            </a:pPr>
            <a:r>
              <a:rPr lang="en-SG" sz="2400" dirty="0">
                <a:latin typeface="+mj-lt"/>
              </a:rPr>
              <a:t>Students are expected to learn most techniques online by themselves. </a:t>
            </a:r>
          </a:p>
          <a:p>
            <a:pPr marL="457200" marR="0" lvl="0" indent="-457200" algn="l" rtl="0">
              <a:spcBef>
                <a:spcPts val="0"/>
              </a:spcBef>
              <a:spcAft>
                <a:spcPts val="0"/>
              </a:spcAft>
              <a:buFont typeface="Arial" panose="020B0604020202020204" pitchFamily="34" charset="0"/>
              <a:buChar char="•"/>
            </a:pPr>
            <a:r>
              <a:rPr lang="en-SG" sz="2400" dirty="0">
                <a:latin typeface="+mj-lt"/>
              </a:rPr>
              <a:t>What is the use of this course? </a:t>
            </a:r>
          </a:p>
          <a:p>
            <a:pPr marL="1076325" lvl="1" indent="-457200">
              <a:buFont typeface="Arial" panose="020B0604020202020204" pitchFamily="34" charset="0"/>
              <a:buChar char="•"/>
            </a:pPr>
            <a:r>
              <a:rPr lang="en-SG" sz="2400" dirty="0">
                <a:latin typeface="+mj-lt"/>
              </a:rPr>
              <a:t>This course provides concepts and understandings that cannot be easily self-learned.</a:t>
            </a:r>
          </a:p>
          <a:p>
            <a:pPr marL="1076325" lvl="1" indent="-457200">
              <a:buFont typeface="Arial" panose="020B0604020202020204" pitchFamily="34" charset="0"/>
              <a:buChar char="•"/>
            </a:pPr>
            <a:r>
              <a:rPr lang="en-SG" sz="2400" dirty="0">
                <a:latin typeface="+mj-lt"/>
              </a:rPr>
              <a:t>This course provides the real life experience for doing deep learning. </a:t>
            </a:r>
          </a:p>
          <a:p>
            <a:pPr marL="1076325" lvl="1" indent="-457200">
              <a:buFont typeface="Arial" panose="020B0604020202020204" pitchFamily="34" charset="0"/>
              <a:buChar char="•"/>
            </a:pPr>
            <a:r>
              <a:rPr lang="en-SG" sz="2400" dirty="0">
                <a:latin typeface="+mj-lt"/>
              </a:rPr>
              <a:t>This course teaches you how to think in different ways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information is transmitted via neurons? </a:t>
            </a:r>
            <a:endParaRPr dirty="0">
              <a:latin typeface="+mj-lt"/>
            </a:endParaRPr>
          </a:p>
        </p:txBody>
      </p:sp>
      <p:pic>
        <p:nvPicPr>
          <p:cNvPr id="2052" name="Picture 4" descr="How is a signal transferred from one neuron to another? - Quora">
            <a:extLst>
              <a:ext uri="{FF2B5EF4-FFF2-40B4-BE49-F238E27FC236}">
                <a16:creationId xmlns:a16="http://schemas.microsoft.com/office/drawing/2014/main" id="{CE057656-32E0-4AEA-B152-1A72BD3D0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0" y="1313439"/>
            <a:ext cx="5610225" cy="372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81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Intuition</a:t>
            </a:r>
            <a:endParaRPr dirty="0">
              <a:latin typeface="+mj-lt"/>
            </a:endParaRPr>
          </a:p>
        </p:txBody>
      </p:sp>
      <p:pic>
        <p:nvPicPr>
          <p:cNvPr id="3076" name="Picture 4" descr="A biological neuron in comparison to an artificial neural network: (a)... |  Download Scientific Diagram">
            <a:extLst>
              <a:ext uri="{FF2B5EF4-FFF2-40B4-BE49-F238E27FC236}">
                <a16:creationId xmlns:a16="http://schemas.microsoft.com/office/drawing/2014/main" id="{3EF36D24-2C2B-4ABE-A726-A02EC4B60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76" y="1217306"/>
            <a:ext cx="5916596" cy="3549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790E90-48F1-4200-A00C-CC830166C019}"/>
              </a:ext>
            </a:extLst>
          </p:cNvPr>
          <p:cNvSpPr txBox="1"/>
          <p:nvPr/>
        </p:nvSpPr>
        <p:spPr>
          <a:xfrm>
            <a:off x="-16254" y="4912668"/>
            <a:ext cx="8741153" cy="230832"/>
          </a:xfrm>
          <a:prstGeom prst="rect">
            <a:avLst/>
          </a:prstGeom>
          <a:noFill/>
        </p:spPr>
        <p:txBody>
          <a:bodyPr wrap="square">
            <a:spAutoFit/>
          </a:bodyPr>
          <a:lstStyle/>
          <a:p>
            <a:r>
              <a:rPr lang="en-SG" sz="900" dirty="0"/>
              <a:t>https://www.researchgate.net/publication/339446790_Using_a_Data_Driven_Approach_to_Predict_Waves_Generated_by_Gravity_Driven_Mass_Flows</a:t>
            </a:r>
          </a:p>
        </p:txBody>
      </p:sp>
      <p:sp>
        <p:nvSpPr>
          <p:cNvPr id="4" name="Rectangle 3">
            <a:extLst>
              <a:ext uri="{FF2B5EF4-FFF2-40B4-BE49-F238E27FC236}">
                <a16:creationId xmlns:a16="http://schemas.microsoft.com/office/drawing/2014/main" id="{5957C37E-403A-4C43-9040-24E8852A3B2F}"/>
              </a:ext>
            </a:extLst>
          </p:cNvPr>
          <p:cNvSpPr/>
          <p:nvPr/>
        </p:nvSpPr>
        <p:spPr>
          <a:xfrm>
            <a:off x="3860800" y="1217307"/>
            <a:ext cx="3556000" cy="173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680A531D-CC90-444C-A1AE-546D228230B8}"/>
              </a:ext>
            </a:extLst>
          </p:cNvPr>
          <p:cNvSpPr/>
          <p:nvPr/>
        </p:nvSpPr>
        <p:spPr>
          <a:xfrm>
            <a:off x="1116874" y="3055520"/>
            <a:ext cx="6400800" cy="1692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999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pic>
        <p:nvPicPr>
          <p:cNvPr id="7" name="Picture 2" descr="How big is the brain? Who knows—even our best efforts to calculate its  capacity are flawed and meaningless.">
            <a:extLst>
              <a:ext uri="{FF2B5EF4-FFF2-40B4-BE49-F238E27FC236}">
                <a16:creationId xmlns:a16="http://schemas.microsoft.com/office/drawing/2014/main" id="{12B8ED9C-934A-44B5-BFED-CE7F161F4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3305636" cy="23585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n&amp;#39;t deep learning models now be said to be interpretable? Are nodes  features? - Cross Validated">
            <a:extLst>
              <a:ext uri="{FF2B5EF4-FFF2-40B4-BE49-F238E27FC236}">
                <a16:creationId xmlns:a16="http://schemas.microsoft.com/office/drawing/2014/main" id="{28F18736-369D-4238-8502-FC135C04C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840" y="1429392"/>
            <a:ext cx="4922220" cy="295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46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grpSp>
        <p:nvGrpSpPr>
          <p:cNvPr id="5" name="Group 4">
            <a:extLst>
              <a:ext uri="{FF2B5EF4-FFF2-40B4-BE49-F238E27FC236}">
                <a16:creationId xmlns:a16="http://schemas.microsoft.com/office/drawing/2014/main" id="{68C7D3D2-F752-4178-B1F3-968DDBE30B31}"/>
              </a:ext>
            </a:extLst>
          </p:cNvPr>
          <p:cNvGrpSpPr/>
          <p:nvPr/>
        </p:nvGrpSpPr>
        <p:grpSpPr>
          <a:xfrm>
            <a:off x="190075" y="922086"/>
            <a:ext cx="2487811" cy="1826021"/>
            <a:chOff x="356054" y="1425689"/>
            <a:chExt cx="2902404" cy="2212612"/>
          </a:xfrm>
        </p:grpSpPr>
        <p:pic>
          <p:nvPicPr>
            <p:cNvPr id="3" name="Picture 2">
              <a:extLst>
                <a:ext uri="{FF2B5EF4-FFF2-40B4-BE49-F238E27FC236}">
                  <a16:creationId xmlns:a16="http://schemas.microsoft.com/office/drawing/2014/main" id="{963BFD04-E370-4A30-B0CE-B796958018AF}"/>
                </a:ext>
              </a:extLst>
            </p:cNvPr>
            <p:cNvPicPr>
              <a:picLocks noChangeAspect="1"/>
            </p:cNvPicPr>
            <p:nvPr/>
          </p:nvPicPr>
          <p:blipFill>
            <a:blip r:embed="rId4"/>
            <a:stretch>
              <a:fillRect/>
            </a:stretch>
          </p:blipFill>
          <p:spPr>
            <a:xfrm>
              <a:off x="356054" y="1429392"/>
              <a:ext cx="2902404" cy="2208909"/>
            </a:xfrm>
            <a:prstGeom prst="rect">
              <a:avLst/>
            </a:prstGeom>
          </p:spPr>
        </p:pic>
        <p:sp>
          <p:nvSpPr>
            <p:cNvPr id="4" name="TextBox 3">
              <a:extLst>
                <a:ext uri="{FF2B5EF4-FFF2-40B4-BE49-F238E27FC236}">
                  <a16:creationId xmlns:a16="http://schemas.microsoft.com/office/drawing/2014/main" id="{AE0C66AC-FAA3-4440-B93A-9F7DC58DE434}"/>
                </a:ext>
              </a:extLst>
            </p:cNvPr>
            <p:cNvSpPr txBox="1"/>
            <p:nvPr/>
          </p:nvSpPr>
          <p:spPr>
            <a:xfrm>
              <a:off x="1662340" y="1425689"/>
              <a:ext cx="1232057" cy="372937"/>
            </a:xfrm>
            <a:prstGeom prst="rect">
              <a:avLst/>
            </a:prstGeom>
            <a:noFill/>
          </p:spPr>
          <p:txBody>
            <a:bodyPr wrap="square" rtlCol="0">
              <a:spAutoFit/>
            </a:bodyPr>
            <a:lstStyle/>
            <a:p>
              <a:r>
                <a:rPr lang="en-SG" dirty="0" err="1"/>
                <a:t>DenseNet</a:t>
              </a:r>
              <a:endParaRPr lang="en-SG" dirty="0"/>
            </a:p>
          </p:txBody>
        </p:sp>
      </p:grpSp>
      <p:grpSp>
        <p:nvGrpSpPr>
          <p:cNvPr id="8" name="Group 7">
            <a:extLst>
              <a:ext uri="{FF2B5EF4-FFF2-40B4-BE49-F238E27FC236}">
                <a16:creationId xmlns:a16="http://schemas.microsoft.com/office/drawing/2014/main" id="{9CEFC683-40FB-4CFB-9629-1A943A16C924}"/>
              </a:ext>
            </a:extLst>
          </p:cNvPr>
          <p:cNvGrpSpPr/>
          <p:nvPr/>
        </p:nvGrpSpPr>
        <p:grpSpPr>
          <a:xfrm>
            <a:off x="726409" y="2806361"/>
            <a:ext cx="4354500" cy="2172851"/>
            <a:chOff x="4208475" y="1556235"/>
            <a:chExt cx="4354500" cy="2172851"/>
          </a:xfrm>
        </p:grpSpPr>
        <p:pic>
          <p:nvPicPr>
            <p:cNvPr id="6" name="Picture 5">
              <a:extLst>
                <a:ext uri="{FF2B5EF4-FFF2-40B4-BE49-F238E27FC236}">
                  <a16:creationId xmlns:a16="http://schemas.microsoft.com/office/drawing/2014/main" id="{688C0BEE-8701-4D18-8307-B7A98951B794}"/>
                </a:ext>
              </a:extLst>
            </p:cNvPr>
            <p:cNvPicPr>
              <a:picLocks noChangeAspect="1"/>
            </p:cNvPicPr>
            <p:nvPr/>
          </p:nvPicPr>
          <p:blipFill>
            <a:blip r:embed="rId5"/>
            <a:stretch>
              <a:fillRect/>
            </a:stretch>
          </p:blipFill>
          <p:spPr>
            <a:xfrm>
              <a:off x="4469947" y="1575653"/>
              <a:ext cx="4093028" cy="2153433"/>
            </a:xfrm>
            <a:prstGeom prst="rect">
              <a:avLst/>
            </a:prstGeom>
          </p:spPr>
        </p:pic>
        <p:sp>
          <p:nvSpPr>
            <p:cNvPr id="13" name="TextBox 12">
              <a:extLst>
                <a:ext uri="{FF2B5EF4-FFF2-40B4-BE49-F238E27FC236}">
                  <a16:creationId xmlns:a16="http://schemas.microsoft.com/office/drawing/2014/main" id="{0CE46D3A-8305-48F6-A48F-CA0D04DDDD59}"/>
                </a:ext>
              </a:extLst>
            </p:cNvPr>
            <p:cNvSpPr txBox="1"/>
            <p:nvPr/>
          </p:nvSpPr>
          <p:spPr>
            <a:xfrm>
              <a:off x="4208475" y="1556235"/>
              <a:ext cx="1415142" cy="307777"/>
            </a:xfrm>
            <a:prstGeom prst="rect">
              <a:avLst/>
            </a:prstGeom>
            <a:noFill/>
          </p:spPr>
          <p:txBody>
            <a:bodyPr wrap="square" rtlCol="0">
              <a:spAutoFit/>
            </a:bodyPr>
            <a:lstStyle/>
            <a:p>
              <a:r>
                <a:rPr lang="en-SG" dirty="0" err="1"/>
                <a:t>InceptionNet</a:t>
              </a:r>
              <a:endParaRPr lang="en-SG" dirty="0"/>
            </a:p>
          </p:txBody>
        </p:sp>
      </p:grpSp>
      <p:pic>
        <p:nvPicPr>
          <p:cNvPr id="9" name="Picture 8">
            <a:extLst>
              <a:ext uri="{FF2B5EF4-FFF2-40B4-BE49-F238E27FC236}">
                <a16:creationId xmlns:a16="http://schemas.microsoft.com/office/drawing/2014/main" id="{7BB190B4-539C-4C30-B75B-CF088662D8FE}"/>
              </a:ext>
            </a:extLst>
          </p:cNvPr>
          <p:cNvPicPr>
            <a:picLocks noChangeAspect="1"/>
          </p:cNvPicPr>
          <p:nvPr/>
        </p:nvPicPr>
        <p:blipFill>
          <a:blip r:embed="rId6"/>
          <a:stretch>
            <a:fillRect/>
          </a:stretch>
        </p:blipFill>
        <p:spPr>
          <a:xfrm>
            <a:off x="5188960" y="176877"/>
            <a:ext cx="3955040" cy="3680514"/>
          </a:xfrm>
          <a:prstGeom prst="rect">
            <a:avLst/>
          </a:prstGeom>
        </p:spPr>
      </p:pic>
    </p:spTree>
    <p:extLst>
      <p:ext uri="{BB962C8B-B14F-4D97-AF65-F5344CB8AC3E}">
        <p14:creationId xmlns:p14="http://schemas.microsoft.com/office/powerpoint/2010/main" val="1342733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 Accuracy vs Operation</a:t>
            </a:r>
            <a:endParaRPr dirty="0">
              <a:latin typeface="+mj-lt"/>
            </a:endParaRPr>
          </a:p>
        </p:txBody>
      </p:sp>
      <p:pic>
        <p:nvPicPr>
          <p:cNvPr id="5122" name="Picture 2" descr="Neural Network Architectures. Deep neural networks and Deep Learning… | by  Eugenio Culurciello | Towards Data Science">
            <a:extLst>
              <a:ext uri="{FF2B5EF4-FFF2-40B4-BE49-F238E27FC236}">
                <a16:creationId xmlns:a16="http://schemas.microsoft.com/office/drawing/2014/main" id="{98E3C174-CE43-4EE0-984E-9C103F562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270199"/>
            <a:ext cx="5361550" cy="3583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56421C-D097-4A34-9B3A-607C36393FD8}"/>
              </a:ext>
            </a:extLst>
          </p:cNvPr>
          <p:cNvSpPr txBox="1"/>
          <p:nvPr/>
        </p:nvSpPr>
        <p:spPr>
          <a:xfrm>
            <a:off x="0" y="4897279"/>
            <a:ext cx="4572000" cy="246221"/>
          </a:xfrm>
          <a:prstGeom prst="rect">
            <a:avLst/>
          </a:prstGeom>
          <a:noFill/>
        </p:spPr>
        <p:txBody>
          <a:bodyPr wrap="square">
            <a:spAutoFit/>
          </a:bodyPr>
          <a:lstStyle/>
          <a:p>
            <a:r>
              <a:rPr lang="en-SG" sz="1000" dirty="0"/>
              <a:t>https://towardsdatascience.com/neural-network-architectures-156e5bad51ba</a:t>
            </a:r>
          </a:p>
        </p:txBody>
      </p:sp>
      <p:grpSp>
        <p:nvGrpSpPr>
          <p:cNvPr id="7" name="Group 6">
            <a:extLst>
              <a:ext uri="{FF2B5EF4-FFF2-40B4-BE49-F238E27FC236}">
                <a16:creationId xmlns:a16="http://schemas.microsoft.com/office/drawing/2014/main" id="{A7317E87-BFCE-4FB1-AF31-746EDC942EF3}"/>
              </a:ext>
            </a:extLst>
          </p:cNvPr>
          <p:cNvGrpSpPr/>
          <p:nvPr/>
        </p:nvGrpSpPr>
        <p:grpSpPr>
          <a:xfrm>
            <a:off x="6204857" y="1961161"/>
            <a:ext cx="2939143" cy="1594106"/>
            <a:chOff x="6204857" y="1961161"/>
            <a:chExt cx="2939143" cy="1594106"/>
          </a:xfrm>
        </p:grpSpPr>
        <p:pic>
          <p:nvPicPr>
            <p:cNvPr id="5" name="Graphic 4" descr="Scales of justice outline">
              <a:extLst>
                <a:ext uri="{FF2B5EF4-FFF2-40B4-BE49-F238E27FC236}">
                  <a16:creationId xmlns:a16="http://schemas.microsoft.com/office/drawing/2014/main" id="{D2A1726B-A796-4F93-9F69-D87584B03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627" y="2268938"/>
              <a:ext cx="1286329" cy="1286329"/>
            </a:xfrm>
            <a:prstGeom prst="rect">
              <a:avLst/>
            </a:prstGeom>
          </p:spPr>
        </p:pic>
        <p:sp>
          <p:nvSpPr>
            <p:cNvPr id="6" name="TextBox 5">
              <a:extLst>
                <a:ext uri="{FF2B5EF4-FFF2-40B4-BE49-F238E27FC236}">
                  <a16:creationId xmlns:a16="http://schemas.microsoft.com/office/drawing/2014/main" id="{5676CAFB-B344-4385-9FB2-C90CA76B8FF5}"/>
                </a:ext>
              </a:extLst>
            </p:cNvPr>
            <p:cNvSpPr txBox="1"/>
            <p:nvPr/>
          </p:nvSpPr>
          <p:spPr>
            <a:xfrm>
              <a:off x="6204857" y="1961161"/>
              <a:ext cx="1153886" cy="523220"/>
            </a:xfrm>
            <a:prstGeom prst="rect">
              <a:avLst/>
            </a:prstGeom>
            <a:noFill/>
          </p:spPr>
          <p:txBody>
            <a:bodyPr wrap="square" rtlCol="0">
              <a:spAutoFit/>
            </a:bodyPr>
            <a:lstStyle/>
            <a:p>
              <a:pPr algn="ctr"/>
              <a:r>
                <a:rPr lang="en-SG" dirty="0"/>
                <a:t>Model complexity</a:t>
              </a:r>
            </a:p>
          </p:txBody>
        </p:sp>
        <p:sp>
          <p:nvSpPr>
            <p:cNvPr id="14" name="TextBox 13">
              <a:extLst>
                <a:ext uri="{FF2B5EF4-FFF2-40B4-BE49-F238E27FC236}">
                  <a16:creationId xmlns:a16="http://schemas.microsoft.com/office/drawing/2014/main" id="{2AF4B19A-795C-4323-A8BA-375C44B31C76}"/>
                </a:ext>
              </a:extLst>
            </p:cNvPr>
            <p:cNvSpPr txBox="1"/>
            <p:nvPr/>
          </p:nvSpPr>
          <p:spPr>
            <a:xfrm>
              <a:off x="7990114" y="2484381"/>
              <a:ext cx="1153886" cy="523220"/>
            </a:xfrm>
            <a:prstGeom prst="rect">
              <a:avLst/>
            </a:prstGeom>
            <a:noFill/>
          </p:spPr>
          <p:txBody>
            <a:bodyPr wrap="square" rtlCol="0">
              <a:spAutoFit/>
            </a:bodyPr>
            <a:lstStyle/>
            <a:p>
              <a:pPr algn="ctr"/>
              <a:r>
                <a:rPr lang="en-SG" dirty="0"/>
                <a:t>Computing Resources</a:t>
              </a:r>
            </a:p>
          </p:txBody>
        </p:sp>
      </p:grpSp>
    </p:spTree>
    <p:extLst>
      <p:ext uri="{BB962C8B-B14F-4D97-AF65-F5344CB8AC3E}">
        <p14:creationId xmlns:p14="http://schemas.microsoft.com/office/powerpoint/2010/main" val="39909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How we learn? </a:t>
            </a:r>
            <a:endParaRPr dirty="0">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7932"/>
            <a:ext cx="914400" cy="9144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2639484"/>
            <a:ext cx="914400" cy="9144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4029172"/>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C6D654D1-1968-4059-9362-3EB309DE0F24}"/>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03AFA3D6-0C70-4D22-9055-6F0BFF940492}"/>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1263A3F0-D062-425B-BC69-B65A99F77D1D}"/>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B9213DA-0136-41FA-B123-A95C2CFE433D}"/>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831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we teach machine to learn? </a:t>
            </a:r>
            <a:endParaRPr dirty="0">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1299753"/>
            <a:ext cx="1011116" cy="1011116"/>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2571750"/>
            <a:ext cx="1011116" cy="1011116"/>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3911481"/>
            <a:ext cx="1011116" cy="1011116"/>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5B8DFCE-B676-4548-81C8-03425A0436EC}"/>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846B3CC8-3713-4252-A478-46E1245AE2A1}"/>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0D8C0970-9B23-47B4-8B1E-61A0F0B02090}"/>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CD9EC221-6115-44E7-94A2-FA67310CE0EE}"/>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4ACC5FB-1B04-435D-9AFD-68E297EEFB42}"/>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80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Different levels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90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sp>
        <p:nvSpPr>
          <p:cNvPr id="10" name="TextBox 9">
            <a:extLst>
              <a:ext uri="{FF2B5EF4-FFF2-40B4-BE49-F238E27FC236}">
                <a16:creationId xmlns:a16="http://schemas.microsoft.com/office/drawing/2014/main" id="{D3C03EB8-B8CC-4981-8E91-0E877F412D88}"/>
              </a:ext>
            </a:extLst>
          </p:cNvPr>
          <p:cNvSpPr txBox="1"/>
          <p:nvPr/>
        </p:nvSpPr>
        <p:spPr>
          <a:xfrm>
            <a:off x="1574800" y="2279990"/>
            <a:ext cx="5602513" cy="707886"/>
          </a:xfrm>
          <a:prstGeom prst="rect">
            <a:avLst/>
          </a:prstGeom>
          <a:noFill/>
        </p:spPr>
        <p:txBody>
          <a:bodyPr wrap="square" rtlCol="0">
            <a:spAutoFit/>
          </a:bodyPr>
          <a:lstStyle/>
          <a:p>
            <a:pPr algn="ctr"/>
            <a:r>
              <a:rPr lang="en-SG" sz="4000" dirty="0"/>
              <a:t>Prerequisite: Coding</a:t>
            </a:r>
          </a:p>
        </p:txBody>
      </p:sp>
    </p:spTree>
    <p:extLst>
      <p:ext uri="{BB962C8B-B14F-4D97-AF65-F5344CB8AC3E}">
        <p14:creationId xmlns:p14="http://schemas.microsoft.com/office/powerpoint/2010/main" val="164582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pic>
        <p:nvPicPr>
          <p:cNvPr id="7" name="Picture 6">
            <a:extLst>
              <a:ext uri="{FF2B5EF4-FFF2-40B4-BE49-F238E27FC236}">
                <a16:creationId xmlns:a16="http://schemas.microsoft.com/office/drawing/2014/main" id="{29E74200-80A0-4EC3-A394-7E76AC55F94D}"/>
              </a:ext>
            </a:extLst>
          </p:cNvPr>
          <p:cNvPicPr>
            <a:picLocks noChangeAspect="1"/>
          </p:cNvPicPr>
          <p:nvPr/>
        </p:nvPicPr>
        <p:blipFill rotWithShape="1">
          <a:blip r:embed="rId4"/>
          <a:srcRect l="14815" t="9913" r="16297" b="3702"/>
          <a:stretch/>
        </p:blipFill>
        <p:spPr>
          <a:xfrm>
            <a:off x="372260" y="1605443"/>
            <a:ext cx="3372307" cy="2646567"/>
          </a:xfrm>
          <a:prstGeom prst="rect">
            <a:avLst/>
          </a:prstGeom>
        </p:spPr>
      </p:pic>
      <p:pic>
        <p:nvPicPr>
          <p:cNvPr id="9" name="Picture 2" descr="11 Best Python IDEs and Code Editors for Windows and Mac">
            <a:extLst>
              <a:ext uri="{FF2B5EF4-FFF2-40B4-BE49-F238E27FC236}">
                <a16:creationId xmlns:a16="http://schemas.microsoft.com/office/drawing/2014/main" id="{68EC602A-922B-4D55-AE96-EA59B3B68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99" t="10051" r="12001" b="13189"/>
          <a:stretch/>
        </p:blipFill>
        <p:spPr bwMode="auto">
          <a:xfrm>
            <a:off x="4078514" y="1773389"/>
            <a:ext cx="5065486" cy="22298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C03EB8-B8CC-4981-8E91-0E877F412D88}"/>
              </a:ext>
            </a:extLst>
          </p:cNvPr>
          <p:cNvSpPr txBox="1"/>
          <p:nvPr/>
        </p:nvSpPr>
        <p:spPr>
          <a:xfrm>
            <a:off x="1589314" y="1275503"/>
            <a:ext cx="1153886" cy="307777"/>
          </a:xfrm>
          <a:prstGeom prst="rect">
            <a:avLst/>
          </a:prstGeom>
          <a:noFill/>
        </p:spPr>
        <p:txBody>
          <a:bodyPr wrap="square" rtlCol="0">
            <a:spAutoFit/>
          </a:bodyPr>
          <a:lstStyle/>
          <a:p>
            <a:pPr algn="ctr"/>
            <a:r>
              <a:rPr lang="en-SG" dirty="0"/>
              <a:t>Libraries</a:t>
            </a:r>
          </a:p>
        </p:txBody>
      </p:sp>
      <p:sp>
        <p:nvSpPr>
          <p:cNvPr id="13" name="TextBox 12">
            <a:extLst>
              <a:ext uri="{FF2B5EF4-FFF2-40B4-BE49-F238E27FC236}">
                <a16:creationId xmlns:a16="http://schemas.microsoft.com/office/drawing/2014/main" id="{DAA5B88E-5289-4116-A2EB-308418941D1A}"/>
              </a:ext>
            </a:extLst>
          </p:cNvPr>
          <p:cNvSpPr txBox="1"/>
          <p:nvPr/>
        </p:nvSpPr>
        <p:spPr>
          <a:xfrm>
            <a:off x="4789714" y="1407414"/>
            <a:ext cx="3621315" cy="307777"/>
          </a:xfrm>
          <a:prstGeom prst="rect">
            <a:avLst/>
          </a:prstGeom>
          <a:noFill/>
        </p:spPr>
        <p:txBody>
          <a:bodyPr wrap="square" rtlCol="0">
            <a:spAutoFit/>
          </a:bodyPr>
          <a:lstStyle/>
          <a:p>
            <a:pPr algn="ctr"/>
            <a:r>
              <a:rPr lang="en-SG" dirty="0"/>
              <a:t>Integrated Development Environment (IDE)</a:t>
            </a:r>
          </a:p>
        </p:txBody>
      </p:sp>
      <p:pic>
        <p:nvPicPr>
          <p:cNvPr id="2" name="Picture 1">
            <a:extLst>
              <a:ext uri="{FF2B5EF4-FFF2-40B4-BE49-F238E27FC236}">
                <a16:creationId xmlns:a16="http://schemas.microsoft.com/office/drawing/2014/main" id="{E171B0E5-E3CA-42B1-A73D-D46B5BECA6D0}"/>
              </a:ext>
            </a:extLst>
          </p:cNvPr>
          <p:cNvPicPr>
            <a:picLocks noChangeAspect="1"/>
          </p:cNvPicPr>
          <p:nvPr/>
        </p:nvPicPr>
        <p:blipFill rotWithShape="1">
          <a:blip r:embed="rId6"/>
          <a:srcRect t="24798" r="1158" b="24798"/>
          <a:stretch/>
        </p:blipFill>
        <p:spPr>
          <a:xfrm>
            <a:off x="5662386" y="4129200"/>
            <a:ext cx="1875970" cy="638063"/>
          </a:xfrm>
          <a:prstGeom prst="rect">
            <a:avLst/>
          </a:prstGeom>
        </p:spPr>
      </p:pic>
    </p:spTree>
    <p:extLst>
      <p:ext uri="{BB962C8B-B14F-4D97-AF65-F5344CB8AC3E}">
        <p14:creationId xmlns:p14="http://schemas.microsoft.com/office/powerpoint/2010/main" val="63361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Four types of people </a:t>
            </a:r>
            <a:endParaRPr dirty="0">
              <a:latin typeface="+mj-lt"/>
            </a:endParaRPr>
          </a:p>
        </p:txBody>
      </p:sp>
      <p:graphicFrame>
        <p:nvGraphicFramePr>
          <p:cNvPr id="2" name="Diagram 1">
            <a:extLst>
              <a:ext uri="{FF2B5EF4-FFF2-40B4-BE49-F238E27FC236}">
                <a16:creationId xmlns:a16="http://schemas.microsoft.com/office/drawing/2014/main" id="{2CD72E6B-4359-42F5-8F4F-AFC38DAE6FE4}"/>
              </a:ext>
            </a:extLst>
          </p:cNvPr>
          <p:cNvGraphicFramePr/>
          <p:nvPr>
            <p:extLst>
              <p:ext uri="{D42A27DB-BD31-4B8C-83A1-F6EECF244321}">
                <p14:modId xmlns:p14="http://schemas.microsoft.com/office/powerpoint/2010/main" val="38661371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8E9D0BD-3533-4D67-B4F6-66A903CE1F52}"/>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7" name="TextBox 6">
            <a:extLst>
              <a:ext uri="{FF2B5EF4-FFF2-40B4-BE49-F238E27FC236}">
                <a16:creationId xmlns:a16="http://schemas.microsoft.com/office/drawing/2014/main" id="{35F7EB88-039C-4C2A-8B12-09235F73331F}"/>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8" name="TextBox 7">
            <a:extLst>
              <a:ext uri="{FF2B5EF4-FFF2-40B4-BE49-F238E27FC236}">
                <a16:creationId xmlns:a16="http://schemas.microsoft.com/office/drawing/2014/main" id="{117620C7-C1D9-421F-B97A-545A16FCB01E}"/>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1" name="TextBox 10">
            <a:extLst>
              <a:ext uri="{FF2B5EF4-FFF2-40B4-BE49-F238E27FC236}">
                <a16:creationId xmlns:a16="http://schemas.microsoft.com/office/drawing/2014/main" id="{42DC7504-CACA-4F0C-B3D1-F6F6AF05CC2E}"/>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152115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2784B-2E00-4325-8D20-6BC35274A4D7}"/>
              </a:ext>
            </a:extLst>
          </p:cNvPr>
          <p:cNvPicPr>
            <a:picLocks/>
          </p:cNvPicPr>
          <p:nvPr>
            <p:custDataLst>
              <p:tags r:id="rId2"/>
            </p:custDataLst>
          </p:nvPr>
        </p:nvPicPr>
        <p:blipFill>
          <a:blip r:embed="rId6"/>
          <a:stretch>
            <a:fillRect/>
          </a:stretch>
        </p:blipFill>
        <p:spPr>
          <a:xfrm>
            <a:off x="4114800" y="451640"/>
            <a:ext cx="914400" cy="382594"/>
          </a:xfrm>
          <a:prstGeom prst="rect">
            <a:avLst/>
          </a:prstGeom>
        </p:spPr>
      </p:pic>
      <p:sp>
        <p:nvSpPr>
          <p:cNvPr id="4" name="Rectangle 3">
            <a:extLst>
              <a:ext uri="{FF2B5EF4-FFF2-40B4-BE49-F238E27FC236}">
                <a16:creationId xmlns:a16="http://schemas.microsoft.com/office/drawing/2014/main" id="{253F0D12-000A-4CEC-8DA1-D90DC025AFA1}"/>
              </a:ext>
            </a:extLst>
          </p:cNvPr>
          <p:cNvSpPr/>
          <p:nvPr>
            <p:custDataLst>
              <p:tags r:id="rId3"/>
            </p:custDataLst>
          </p:nvPr>
        </p:nvSpPr>
        <p:spPr>
          <a:xfrm>
            <a:off x="0" y="1285875"/>
            <a:ext cx="9144000" cy="25717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424242"/>
                </a:solidFill>
              </a:rPr>
              <a:t>What is your coding level? Write your real name. </a:t>
            </a:r>
            <a:endParaRPr lang="en-SG" sz="3600" dirty="0">
              <a:solidFill>
                <a:srgbClr val="424242"/>
              </a:solidFill>
            </a:endParaRPr>
          </a:p>
        </p:txBody>
      </p:sp>
      <p:sp>
        <p:nvSpPr>
          <p:cNvPr id="5" name="Rectangle 4">
            <a:extLst>
              <a:ext uri="{FF2B5EF4-FFF2-40B4-BE49-F238E27FC236}">
                <a16:creationId xmlns:a16="http://schemas.microsoft.com/office/drawing/2014/main" id="{94208377-C608-4ED4-AFB7-B52DEE343C38}"/>
              </a:ext>
            </a:extLst>
          </p:cNvPr>
          <p:cNvSpPr/>
          <p:nvPr>
            <p:custDataLst>
              <p:tags r:id="rId4"/>
            </p:custDataLst>
          </p:nvPr>
        </p:nvSpPr>
        <p:spPr>
          <a:xfrm>
            <a:off x="0" y="3857625"/>
            <a:ext cx="9144000" cy="1285875"/>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39AC37"/>
                </a:solidFill>
              </a:rPr>
              <a:t>ⓘ</a:t>
            </a:r>
            <a:r>
              <a:rPr lang="en-US">
                <a:solidFill>
                  <a:srgbClr val="424242"/>
                </a:solidFill>
              </a:rPr>
              <a:t> Start presenting to display the poll results on this slide.</a:t>
            </a:r>
            <a:endParaRPr lang="en-SG">
              <a:solidFill>
                <a:srgbClr val="424242"/>
              </a:solidFill>
            </a:endParaRPr>
          </a:p>
        </p:txBody>
      </p:sp>
    </p:spTree>
    <p:custDataLst>
      <p:tags r:id="rId1"/>
    </p:custDataLst>
    <p:extLst>
      <p:ext uri="{BB962C8B-B14F-4D97-AF65-F5344CB8AC3E}">
        <p14:creationId xmlns:p14="http://schemas.microsoft.com/office/powerpoint/2010/main" val="235583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45B44-0FEC-4D05-83F1-34C29EB87486}"/>
              </a:ext>
            </a:extLst>
          </p:cNvPr>
          <p:cNvPicPr>
            <a:picLocks noChangeAspect="1"/>
          </p:cNvPicPr>
          <p:nvPr/>
        </p:nvPicPr>
        <p:blipFill rotWithShape="1">
          <a:blip r:embed="rId3"/>
          <a:srcRect l="14921" t="10410" r="11587" b="5105"/>
          <a:stretch/>
        </p:blipFill>
        <p:spPr>
          <a:xfrm>
            <a:off x="5999386" y="3069690"/>
            <a:ext cx="2725513" cy="1459571"/>
          </a:xfrm>
          <a:prstGeom prst="rect">
            <a:avLst/>
          </a:prstGeom>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Code-less Platform – Drag and Drop </a:t>
            </a:r>
          </a:p>
        </p:txBody>
      </p:sp>
      <p:pic>
        <p:nvPicPr>
          <p:cNvPr id="9220" name="Picture 4" descr="Drag and Drop Tools for Machine Learning Pipelines— Worth a Try? | by Joos  Korstanje | Towards Data Science">
            <a:extLst>
              <a:ext uri="{FF2B5EF4-FFF2-40B4-BE49-F238E27FC236}">
                <a16:creationId xmlns:a16="http://schemas.microsoft.com/office/drawing/2014/main" id="{7B3134E6-9535-4E2E-B6D0-8F23AB8F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10" y="1751546"/>
            <a:ext cx="4805361" cy="2732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5CC19E-9C68-42E0-8829-EB471C7B09A0}"/>
              </a:ext>
            </a:extLst>
          </p:cNvPr>
          <p:cNvPicPr>
            <a:picLocks noChangeAspect="1"/>
          </p:cNvPicPr>
          <p:nvPr/>
        </p:nvPicPr>
        <p:blipFill rotWithShape="1">
          <a:blip r:embed="rId6"/>
          <a:srcRect l="34966" t="14988" r="33946" b="20692"/>
          <a:stretch/>
        </p:blipFill>
        <p:spPr>
          <a:xfrm>
            <a:off x="5087257" y="1751546"/>
            <a:ext cx="1190171" cy="1383602"/>
          </a:xfrm>
          <a:prstGeom prst="rect">
            <a:avLst/>
          </a:prstGeom>
        </p:spPr>
      </p:pic>
      <p:pic>
        <p:nvPicPr>
          <p:cNvPr id="9222" name="Picture 6" descr="Google&amp;#39;s AutoML Will Change How Businesses Use Machine Learning">
            <a:extLst>
              <a:ext uri="{FF2B5EF4-FFF2-40B4-BE49-F238E27FC236}">
                <a16:creationId xmlns:a16="http://schemas.microsoft.com/office/drawing/2014/main" id="{7D2FB5A8-7352-461D-9568-CCB96F648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864" y="1636659"/>
            <a:ext cx="2171701" cy="122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Everyone is learning AI</a:t>
            </a:r>
            <a:endParaRPr dirty="0">
              <a:latin typeface="+mj-lt"/>
            </a:endParaRPr>
          </a:p>
        </p:txBody>
      </p:sp>
      <p:pic>
        <p:nvPicPr>
          <p:cNvPr id="3" name="Picture 2" descr="Graphical user interface, text&#10;&#10;Description automatically generated with medium confidence">
            <a:extLst>
              <a:ext uri="{FF2B5EF4-FFF2-40B4-BE49-F238E27FC236}">
                <a16:creationId xmlns:a16="http://schemas.microsoft.com/office/drawing/2014/main" id="{9DE5D50A-AF1D-463E-8D24-B31763D7EA0D}"/>
              </a:ext>
            </a:extLst>
          </p:cNvPr>
          <p:cNvPicPr>
            <a:picLocks noChangeAspect="1"/>
          </p:cNvPicPr>
          <p:nvPr/>
        </p:nvPicPr>
        <p:blipFill rotWithShape="1">
          <a:blip r:embed="rId4"/>
          <a:srcRect r="10916"/>
          <a:stretch/>
        </p:blipFill>
        <p:spPr>
          <a:xfrm>
            <a:off x="206373" y="1357299"/>
            <a:ext cx="4470400" cy="816078"/>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3B1EF5B2-53A5-41D6-AF29-C067B7054244}"/>
              </a:ext>
            </a:extLst>
          </p:cNvPr>
          <p:cNvPicPr>
            <a:picLocks noChangeAspect="1"/>
          </p:cNvPicPr>
          <p:nvPr/>
        </p:nvPicPr>
        <p:blipFill>
          <a:blip r:embed="rId5"/>
          <a:stretch>
            <a:fillRect/>
          </a:stretch>
        </p:blipFill>
        <p:spPr>
          <a:xfrm>
            <a:off x="5097991" y="1357299"/>
            <a:ext cx="3951894" cy="354049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F5C0180D-5E1E-44A6-83B1-A23462F27BD6}"/>
              </a:ext>
            </a:extLst>
          </p:cNvPr>
          <p:cNvPicPr>
            <a:picLocks noChangeAspect="1"/>
          </p:cNvPicPr>
          <p:nvPr/>
        </p:nvPicPr>
        <p:blipFill rotWithShape="1">
          <a:blip r:embed="rId6"/>
          <a:srcRect l="2572" r="2572"/>
          <a:stretch/>
        </p:blipFill>
        <p:spPr>
          <a:xfrm>
            <a:off x="518961" y="2473299"/>
            <a:ext cx="4470400" cy="9936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572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set us apart? </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Group 14">
            <a:extLst>
              <a:ext uri="{FF2B5EF4-FFF2-40B4-BE49-F238E27FC236}">
                <a16:creationId xmlns:a16="http://schemas.microsoft.com/office/drawing/2014/main" id="{6378EB68-6A65-4DD5-B5C5-22F8D8FC34DE}"/>
              </a:ext>
            </a:extLst>
          </p:cNvPr>
          <p:cNvGrpSpPr/>
          <p:nvPr/>
        </p:nvGrpSpPr>
        <p:grpSpPr>
          <a:xfrm>
            <a:off x="5154490" y="3534948"/>
            <a:ext cx="3989510" cy="1451801"/>
            <a:chOff x="5154490" y="3534948"/>
            <a:chExt cx="3989510" cy="1451801"/>
          </a:xfrm>
        </p:grpSpPr>
        <p:pic>
          <p:nvPicPr>
            <p:cNvPr id="7" name="Picture 6" descr="Text&#10;&#10;Description automatically generated with medium confidence">
              <a:extLst>
                <a:ext uri="{FF2B5EF4-FFF2-40B4-BE49-F238E27FC236}">
                  <a16:creationId xmlns:a16="http://schemas.microsoft.com/office/drawing/2014/main" id="{9A78FA71-F478-4148-8434-360942550D6A}"/>
                </a:ext>
              </a:extLst>
            </p:cNvPr>
            <p:cNvPicPr>
              <a:picLocks noChangeAspect="1"/>
            </p:cNvPicPr>
            <p:nvPr/>
          </p:nvPicPr>
          <p:blipFill>
            <a:blip r:embed="rId9"/>
            <a:stretch>
              <a:fillRect/>
            </a:stretch>
          </p:blipFill>
          <p:spPr>
            <a:xfrm>
              <a:off x="5154490" y="3534948"/>
              <a:ext cx="3989510" cy="80282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3B48B57-AA2E-4CCC-AA5C-946317CEFF1F}"/>
                </a:ext>
              </a:extLst>
            </p:cNvPr>
            <p:cNvPicPr>
              <a:picLocks noChangeAspect="1"/>
            </p:cNvPicPr>
            <p:nvPr/>
          </p:nvPicPr>
          <p:blipFill>
            <a:blip r:embed="rId10"/>
            <a:stretch>
              <a:fillRect/>
            </a:stretch>
          </p:blipFill>
          <p:spPr>
            <a:xfrm>
              <a:off x="6106990" y="4337042"/>
              <a:ext cx="2988652" cy="649707"/>
            </a:xfrm>
            <a:prstGeom prst="rect">
              <a:avLst/>
            </a:prstGeom>
          </p:spPr>
        </p:pic>
      </p:grpSp>
      <p:grpSp>
        <p:nvGrpSpPr>
          <p:cNvPr id="14" name="Group 13">
            <a:extLst>
              <a:ext uri="{FF2B5EF4-FFF2-40B4-BE49-F238E27FC236}">
                <a16:creationId xmlns:a16="http://schemas.microsoft.com/office/drawing/2014/main" id="{1E6DC90E-DC05-4487-A9CF-D70469D003E1}"/>
              </a:ext>
            </a:extLst>
          </p:cNvPr>
          <p:cNvGrpSpPr/>
          <p:nvPr/>
        </p:nvGrpSpPr>
        <p:grpSpPr>
          <a:xfrm>
            <a:off x="912935" y="1296931"/>
            <a:ext cx="4432789" cy="1490946"/>
            <a:chOff x="912935" y="1296931"/>
            <a:chExt cx="4432789" cy="1490946"/>
          </a:xfrm>
        </p:grpSpPr>
        <p:pic>
          <p:nvPicPr>
            <p:cNvPr id="11" name="Picture 10" descr="A picture containing text&#10;&#10;Description automatically generated">
              <a:extLst>
                <a:ext uri="{FF2B5EF4-FFF2-40B4-BE49-F238E27FC236}">
                  <a16:creationId xmlns:a16="http://schemas.microsoft.com/office/drawing/2014/main" id="{2AB5100F-D0B4-4136-8C98-FA0AD6DCBD48}"/>
                </a:ext>
              </a:extLst>
            </p:cNvPr>
            <p:cNvPicPr>
              <a:picLocks noChangeAspect="1"/>
            </p:cNvPicPr>
            <p:nvPr/>
          </p:nvPicPr>
          <p:blipFill>
            <a:blip r:embed="rId11"/>
            <a:stretch>
              <a:fillRect/>
            </a:stretch>
          </p:blipFill>
          <p:spPr>
            <a:xfrm>
              <a:off x="1421790" y="1296931"/>
              <a:ext cx="3923934" cy="623242"/>
            </a:xfrm>
            <a:prstGeom prst="rect">
              <a:avLst/>
            </a:prstGeom>
          </p:spPr>
        </p:pic>
        <p:pic>
          <p:nvPicPr>
            <p:cNvPr id="13" name="Picture 12" descr="Graphical user interface, text&#10;&#10;Description automatically generated with medium confidence">
              <a:extLst>
                <a:ext uri="{FF2B5EF4-FFF2-40B4-BE49-F238E27FC236}">
                  <a16:creationId xmlns:a16="http://schemas.microsoft.com/office/drawing/2014/main" id="{0B2B9DD3-B0C8-45A4-85E6-5EF617C54DBA}"/>
                </a:ext>
              </a:extLst>
            </p:cNvPr>
            <p:cNvPicPr>
              <a:picLocks noChangeAspect="1"/>
            </p:cNvPicPr>
            <p:nvPr/>
          </p:nvPicPr>
          <p:blipFill>
            <a:blip r:embed="rId12"/>
            <a:stretch>
              <a:fillRect/>
            </a:stretch>
          </p:blipFill>
          <p:spPr>
            <a:xfrm>
              <a:off x="912935" y="2008615"/>
              <a:ext cx="3201865" cy="779262"/>
            </a:xfrm>
            <a:prstGeom prst="rect">
              <a:avLst/>
            </a:prstGeom>
          </p:spPr>
        </p:pic>
      </p:grpSp>
    </p:spTree>
    <p:extLst>
      <p:ext uri="{BB962C8B-B14F-4D97-AF65-F5344CB8AC3E}">
        <p14:creationId xmlns:p14="http://schemas.microsoft.com/office/powerpoint/2010/main" val="28684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Go into the maths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extLst>
              <p:ext uri="{D42A27DB-BD31-4B8C-83A1-F6EECF244321}">
                <p14:modId xmlns:p14="http://schemas.microsoft.com/office/powerpoint/2010/main" val="3266872193"/>
              </p:ext>
            </p:extLst>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picture containing text, clock, watch&#10;&#10;Description automatically generated">
            <a:extLst>
              <a:ext uri="{FF2B5EF4-FFF2-40B4-BE49-F238E27FC236}">
                <a16:creationId xmlns:a16="http://schemas.microsoft.com/office/drawing/2014/main" id="{2CBD4550-D3A1-40CF-95FC-A8573C618B3A}"/>
              </a:ext>
            </a:extLst>
          </p:cNvPr>
          <p:cNvPicPr>
            <a:picLocks noChangeAspect="1"/>
          </p:cNvPicPr>
          <p:nvPr/>
        </p:nvPicPr>
        <p:blipFill>
          <a:blip r:embed="rId9"/>
          <a:stretch>
            <a:fillRect/>
          </a:stretch>
        </p:blipFill>
        <p:spPr>
          <a:xfrm>
            <a:off x="559173" y="1495144"/>
            <a:ext cx="3770779" cy="727583"/>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3B2F3590-888D-4869-9775-2D75E2E55FB1}"/>
              </a:ext>
            </a:extLst>
          </p:cNvPr>
          <p:cNvPicPr>
            <a:picLocks noChangeAspect="1"/>
          </p:cNvPicPr>
          <p:nvPr/>
        </p:nvPicPr>
        <p:blipFill>
          <a:blip r:embed="rId10"/>
          <a:stretch>
            <a:fillRect/>
          </a:stretch>
        </p:blipFill>
        <p:spPr>
          <a:xfrm>
            <a:off x="718457" y="2433462"/>
            <a:ext cx="1995768" cy="580901"/>
          </a:xfrm>
          <a:prstGeom prst="rect">
            <a:avLst/>
          </a:prstGeom>
        </p:spPr>
      </p:pic>
      <p:pic>
        <p:nvPicPr>
          <p:cNvPr id="8" name="Picture 7" descr="Diagram&#10;&#10;Description automatically generated">
            <a:extLst>
              <a:ext uri="{FF2B5EF4-FFF2-40B4-BE49-F238E27FC236}">
                <a16:creationId xmlns:a16="http://schemas.microsoft.com/office/drawing/2014/main" id="{A4F1957F-4E0A-44D7-B1EA-AC26C0BC6A67}"/>
              </a:ext>
            </a:extLst>
          </p:cNvPr>
          <p:cNvPicPr>
            <a:picLocks noChangeAspect="1"/>
          </p:cNvPicPr>
          <p:nvPr/>
        </p:nvPicPr>
        <p:blipFill>
          <a:blip r:embed="rId11"/>
          <a:stretch>
            <a:fillRect/>
          </a:stretch>
        </p:blipFill>
        <p:spPr>
          <a:xfrm>
            <a:off x="5372554" y="3488278"/>
            <a:ext cx="2952750" cy="7620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2510117F-CE40-434E-AFDA-A462614621DE}"/>
              </a:ext>
            </a:extLst>
          </p:cNvPr>
          <p:cNvPicPr>
            <a:picLocks noChangeAspect="1"/>
          </p:cNvPicPr>
          <p:nvPr/>
        </p:nvPicPr>
        <p:blipFill>
          <a:blip r:embed="rId12"/>
          <a:stretch>
            <a:fillRect/>
          </a:stretch>
        </p:blipFill>
        <p:spPr>
          <a:xfrm>
            <a:off x="3681866" y="4265372"/>
            <a:ext cx="3381375" cy="657225"/>
          </a:xfrm>
          <a:prstGeom prst="rect">
            <a:avLst/>
          </a:prstGeom>
        </p:spPr>
      </p:pic>
      <p:pic>
        <p:nvPicPr>
          <p:cNvPr id="12" name="Picture 11" descr="Text, letter&#10;&#10;Description automatically generated">
            <a:extLst>
              <a:ext uri="{FF2B5EF4-FFF2-40B4-BE49-F238E27FC236}">
                <a16:creationId xmlns:a16="http://schemas.microsoft.com/office/drawing/2014/main" id="{D9D4471F-A457-40AC-B097-DC65BAE29476}"/>
              </a:ext>
            </a:extLst>
          </p:cNvPr>
          <p:cNvPicPr>
            <a:picLocks noChangeAspect="1"/>
          </p:cNvPicPr>
          <p:nvPr/>
        </p:nvPicPr>
        <p:blipFill rotWithShape="1">
          <a:blip r:embed="rId13"/>
          <a:srcRect l="9634" t="10527" r="12224" b="70041"/>
          <a:stretch/>
        </p:blipFill>
        <p:spPr>
          <a:xfrm>
            <a:off x="4572000" y="364231"/>
            <a:ext cx="4510455" cy="775500"/>
          </a:xfrm>
          <a:prstGeom prst="rect">
            <a:avLst/>
          </a:prstGeom>
        </p:spPr>
      </p:pic>
    </p:spTree>
    <p:extLst>
      <p:ext uri="{BB962C8B-B14F-4D97-AF65-F5344CB8AC3E}">
        <p14:creationId xmlns:p14="http://schemas.microsoft.com/office/powerpoint/2010/main" val="298256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599620" y="1977131"/>
            <a:ext cx="8096251" cy="775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300"/>
              <a:buFont typeface="Calibri"/>
              <a:buNone/>
            </a:pPr>
            <a:r>
              <a:rPr lang="en" b="1" dirty="0">
                <a:solidFill>
                  <a:schemeClr val="tx1"/>
                </a:solidFill>
                <a:latin typeface="+mj-lt"/>
              </a:rPr>
              <a:t>Let’s play a game. Refresh your maths</a:t>
            </a:r>
            <a:endParaRPr dirty="0">
              <a:solidFill>
                <a:schemeClr val="tx1"/>
              </a:solidFill>
              <a:latin typeface="+mj-lt"/>
            </a:endParaRPr>
          </a:p>
        </p:txBody>
      </p:sp>
    </p:spTree>
    <p:extLst>
      <p:ext uri="{BB962C8B-B14F-4D97-AF65-F5344CB8AC3E}">
        <p14:creationId xmlns:p14="http://schemas.microsoft.com/office/powerpoint/2010/main" val="3696498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Can you guess the simplification of this equation?</a:t>
            </a:r>
            <a:endParaRPr dirty="0">
              <a:latin typeface="+mj-lt"/>
            </a:endParaRPr>
          </a:p>
        </p:txBody>
      </p:sp>
      <p:pic>
        <p:nvPicPr>
          <p:cNvPr id="5" name="Picture 4">
            <a:extLst>
              <a:ext uri="{FF2B5EF4-FFF2-40B4-BE49-F238E27FC236}">
                <a16:creationId xmlns:a16="http://schemas.microsoft.com/office/drawing/2014/main" id="{DE5BE136-308C-4819-B1AC-A4DC29508E3B}"/>
              </a:ext>
            </a:extLst>
          </p:cNvPr>
          <p:cNvPicPr>
            <a:picLocks noChangeAspect="1"/>
          </p:cNvPicPr>
          <p:nvPr/>
        </p:nvPicPr>
        <p:blipFill>
          <a:blip r:embed="rId4"/>
          <a:stretch>
            <a:fillRect/>
          </a:stretch>
        </p:blipFill>
        <p:spPr>
          <a:xfrm>
            <a:off x="564776" y="1636360"/>
            <a:ext cx="8283388" cy="1045029"/>
          </a:xfrm>
          <a:prstGeom prst="rect">
            <a:avLst/>
          </a:prstGeom>
        </p:spPr>
      </p:pic>
      <p:sp>
        <p:nvSpPr>
          <p:cNvPr id="6" name="TextBox 5">
            <a:extLst>
              <a:ext uri="{FF2B5EF4-FFF2-40B4-BE49-F238E27FC236}">
                <a16:creationId xmlns:a16="http://schemas.microsoft.com/office/drawing/2014/main" id="{E595602F-3790-42BA-A85C-54FDF9E30CA0}"/>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35145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37</a:t>
            </a:fld>
            <a:endParaRPr lang="en-SG">
              <a:latin typeface="+mj-lt"/>
            </a:endParaRPr>
          </a:p>
        </p:txBody>
      </p:sp>
      <p:pic>
        <p:nvPicPr>
          <p:cNvPr id="7" name="Picture 6">
            <a:extLst>
              <a:ext uri="{FF2B5EF4-FFF2-40B4-BE49-F238E27FC236}">
                <a16:creationId xmlns:a16="http://schemas.microsoft.com/office/drawing/2014/main" id="{C15AD23E-BD00-4B49-9ADC-354064E7BE72}"/>
              </a:ext>
            </a:extLst>
          </p:cNvPr>
          <p:cNvPicPr>
            <a:picLocks noChangeAspect="1"/>
          </p:cNvPicPr>
          <p:nvPr/>
        </p:nvPicPr>
        <p:blipFill rotWithShape="1">
          <a:blip r:embed="rId4"/>
          <a:srcRect b="39483"/>
          <a:stretch/>
        </p:blipFill>
        <p:spPr>
          <a:xfrm>
            <a:off x="179944" y="1391444"/>
            <a:ext cx="4191000" cy="3112655"/>
          </a:xfrm>
          <a:prstGeom prst="rect">
            <a:avLst/>
          </a:prstGeom>
        </p:spPr>
      </p:pic>
      <p:pic>
        <p:nvPicPr>
          <p:cNvPr id="8" name="Picture 7">
            <a:extLst>
              <a:ext uri="{FF2B5EF4-FFF2-40B4-BE49-F238E27FC236}">
                <a16:creationId xmlns:a16="http://schemas.microsoft.com/office/drawing/2014/main" id="{199B75EC-0CE6-43AE-872F-6C801F854194}"/>
              </a:ext>
            </a:extLst>
          </p:cNvPr>
          <p:cNvPicPr>
            <a:picLocks noChangeAspect="1"/>
          </p:cNvPicPr>
          <p:nvPr/>
        </p:nvPicPr>
        <p:blipFill rotWithShape="1">
          <a:blip r:embed="rId4"/>
          <a:srcRect t="48821"/>
          <a:stretch/>
        </p:blipFill>
        <p:spPr>
          <a:xfrm>
            <a:off x="4572000" y="1339273"/>
            <a:ext cx="4191000" cy="2632364"/>
          </a:xfrm>
          <a:prstGeom prst="rect">
            <a:avLst/>
          </a:prstGeom>
        </p:spPr>
      </p:pic>
      <p:sp>
        <p:nvSpPr>
          <p:cNvPr id="2" name="TextBox 1">
            <a:extLst>
              <a:ext uri="{FF2B5EF4-FFF2-40B4-BE49-F238E27FC236}">
                <a16:creationId xmlns:a16="http://schemas.microsoft.com/office/drawing/2014/main" id="{E3F970F3-B661-480C-A3BA-3CCFDD85A7D5}"/>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92682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to expect?</a:t>
            </a:r>
            <a:endParaRPr dirty="0">
              <a:latin typeface="+mj-lt"/>
            </a:endParaRPr>
          </a:p>
        </p:txBody>
      </p:sp>
      <p:sp>
        <p:nvSpPr>
          <p:cNvPr id="148" name="Google Shape;148;p27"/>
          <p:cNvSpPr txBox="1"/>
          <p:nvPr/>
        </p:nvSpPr>
        <p:spPr>
          <a:xfrm>
            <a:off x="409575" y="1208489"/>
            <a:ext cx="8677274" cy="3023874"/>
          </a:xfrm>
          <a:prstGeom prst="rect">
            <a:avLst/>
          </a:prstGeom>
          <a:noFill/>
          <a:ln>
            <a:noFill/>
          </a:ln>
        </p:spPr>
        <p:txBody>
          <a:bodyPr spcFirstLastPara="1" wrap="square" lIns="68575" tIns="34275" rIns="68575" bIns="34275" anchor="t" anchorCtr="0">
            <a:spAutoFit/>
          </a:bodyPr>
          <a:lstStyle/>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Basic fundamental of probability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Using probability theory to develop machines that can learn from data.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Heavy maths is involved. </a:t>
            </a:r>
          </a:p>
        </p:txBody>
      </p:sp>
    </p:spTree>
    <p:extLst>
      <p:ext uri="{BB962C8B-B14F-4D97-AF65-F5344CB8AC3E}">
        <p14:creationId xmlns:p14="http://schemas.microsoft.com/office/powerpoint/2010/main" val="198665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Who will succeed in the Future? </a:t>
            </a:r>
            <a:endParaRPr dirty="0">
              <a:latin typeface="+mj-lt"/>
            </a:endParaRPr>
          </a:p>
        </p:txBody>
      </p:sp>
      <p:graphicFrame>
        <p:nvGraphicFramePr>
          <p:cNvPr id="10" name="Diagram 9">
            <a:extLst>
              <a:ext uri="{FF2B5EF4-FFF2-40B4-BE49-F238E27FC236}">
                <a16:creationId xmlns:a16="http://schemas.microsoft.com/office/drawing/2014/main" id="{A9184AE8-B522-4791-8FFA-F41C5C98CC8D}"/>
              </a:ext>
            </a:extLst>
          </p:cNvPr>
          <p:cNvGraphicFramePr/>
          <p:nvPr>
            <p:extLst>
              <p:ext uri="{D42A27DB-BD31-4B8C-83A1-F6EECF244321}">
                <p14:modId xmlns:p14="http://schemas.microsoft.com/office/powerpoint/2010/main" val="6067918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2A8F7497-66FF-4331-887D-B8C81724A623}"/>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13" name="TextBox 12">
            <a:extLst>
              <a:ext uri="{FF2B5EF4-FFF2-40B4-BE49-F238E27FC236}">
                <a16:creationId xmlns:a16="http://schemas.microsoft.com/office/drawing/2014/main" id="{E0343968-4A98-450E-96DB-B92E4906C924}"/>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14" name="TextBox 13">
            <a:extLst>
              <a:ext uri="{FF2B5EF4-FFF2-40B4-BE49-F238E27FC236}">
                <a16:creationId xmlns:a16="http://schemas.microsoft.com/office/drawing/2014/main" id="{5186DAC4-E2FB-431F-B601-622EBC517669}"/>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5" name="TextBox 14">
            <a:extLst>
              <a:ext uri="{FF2B5EF4-FFF2-40B4-BE49-F238E27FC236}">
                <a16:creationId xmlns:a16="http://schemas.microsoft.com/office/drawing/2014/main" id="{133F3F1A-3050-407E-AD2B-FB5FA6A38805}"/>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279770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 this course, </a:t>
            </a:r>
            <a:endParaRPr dirty="0">
              <a:latin typeface="+mj-lt"/>
            </a:endParaRPr>
          </a:p>
        </p:txBody>
      </p:sp>
      <p:sp>
        <p:nvSpPr>
          <p:cNvPr id="148" name="Google Shape;148;p27"/>
          <p:cNvSpPr txBox="1"/>
          <p:nvPr/>
        </p:nvSpPr>
        <p:spPr>
          <a:xfrm>
            <a:off x="409575" y="1208489"/>
            <a:ext cx="8677274" cy="807883"/>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aim to be a master </a:t>
            </a:r>
          </a:p>
          <a:p>
            <a:pPr marR="0" lvl="0" algn="l" rtl="0">
              <a:spcBef>
                <a:spcPts val="0"/>
              </a:spcBef>
              <a:spcAft>
                <a:spcPts val="0"/>
              </a:spcAft>
            </a:pPr>
            <a:endParaRPr lang="en-SG" sz="2400" dirty="0">
              <a:latin typeface="+mj-lt"/>
            </a:endParaRPr>
          </a:p>
        </p:txBody>
      </p:sp>
      <p:pic>
        <p:nvPicPr>
          <p:cNvPr id="2" name="Picture 1">
            <a:extLst>
              <a:ext uri="{FF2B5EF4-FFF2-40B4-BE49-F238E27FC236}">
                <a16:creationId xmlns:a16="http://schemas.microsoft.com/office/drawing/2014/main" id="{28E65579-2957-4E35-87D4-97894FFDB7EF}"/>
              </a:ext>
            </a:extLst>
          </p:cNvPr>
          <p:cNvPicPr>
            <a:picLocks noChangeAspect="1"/>
          </p:cNvPicPr>
          <p:nvPr/>
        </p:nvPicPr>
        <p:blipFill>
          <a:blip r:embed="rId4"/>
          <a:stretch>
            <a:fillRect/>
          </a:stretch>
        </p:blipFill>
        <p:spPr>
          <a:xfrm>
            <a:off x="1718860" y="2065369"/>
            <a:ext cx="5079826" cy="2770419"/>
          </a:xfrm>
          <a:prstGeom prst="rect">
            <a:avLst/>
          </a:prstGeom>
        </p:spPr>
      </p:pic>
      <p:sp>
        <p:nvSpPr>
          <p:cNvPr id="3" name="Rectangle 2">
            <a:extLst>
              <a:ext uri="{FF2B5EF4-FFF2-40B4-BE49-F238E27FC236}">
                <a16:creationId xmlns:a16="http://schemas.microsoft.com/office/drawing/2014/main" id="{1B5FAEB5-1240-47F9-AEA3-EFAF221BDDB3}"/>
              </a:ext>
            </a:extLst>
          </p:cNvPr>
          <p:cNvSpPr/>
          <p:nvPr/>
        </p:nvSpPr>
        <p:spPr>
          <a:xfrm>
            <a:off x="4286250" y="3493294"/>
            <a:ext cx="2793206" cy="1357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710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is AI? ML? DL?</a:t>
            </a:r>
            <a:endParaRPr dirty="0">
              <a:latin typeface="+mj-lt"/>
            </a:endParaRPr>
          </a:p>
        </p:txBody>
      </p:sp>
      <p:pic>
        <p:nvPicPr>
          <p:cNvPr id="2" name="Picture 1">
            <a:extLst>
              <a:ext uri="{FF2B5EF4-FFF2-40B4-BE49-F238E27FC236}">
                <a16:creationId xmlns:a16="http://schemas.microsoft.com/office/drawing/2014/main" id="{330B4FD4-A6D3-4DED-9FBE-6DCFD19A1494}"/>
              </a:ext>
            </a:extLst>
          </p:cNvPr>
          <p:cNvPicPr>
            <a:picLocks noChangeAspect="1"/>
          </p:cNvPicPr>
          <p:nvPr/>
        </p:nvPicPr>
        <p:blipFill>
          <a:blip r:embed="rId4"/>
          <a:stretch>
            <a:fillRect/>
          </a:stretch>
        </p:blipFill>
        <p:spPr>
          <a:xfrm>
            <a:off x="535782" y="1295211"/>
            <a:ext cx="7758112" cy="3560608"/>
          </a:xfrm>
          <a:prstGeom prst="rect">
            <a:avLst/>
          </a:prstGeom>
        </p:spPr>
      </p:pic>
    </p:spTree>
    <p:extLst>
      <p:ext uri="{BB962C8B-B14F-4D97-AF65-F5344CB8AC3E}">
        <p14:creationId xmlns:p14="http://schemas.microsoft.com/office/powerpoint/2010/main" val="21126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027" name="Freeform: Shape 1026">
            <a:extLst>
              <a:ext uri="{FF2B5EF4-FFF2-40B4-BE49-F238E27FC236}">
                <a16:creationId xmlns:a16="http://schemas.microsoft.com/office/drawing/2014/main" id="{76DC94A2-630F-4585-8676-B8427DC1D22C}"/>
              </a:ext>
            </a:extLst>
          </p:cNvPr>
          <p:cNvSpPr/>
          <p:nvPr/>
        </p:nvSpPr>
        <p:spPr>
          <a:xfrm>
            <a:off x="183618" y="1186173"/>
            <a:ext cx="1354916"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43" name="TextBox 42">
            <a:extLst>
              <a:ext uri="{FF2B5EF4-FFF2-40B4-BE49-F238E27FC236}">
                <a16:creationId xmlns:a16="http://schemas.microsoft.com/office/drawing/2014/main" id="{68A6B5A0-D771-4EB9-B141-849589F85D2E}"/>
              </a:ext>
            </a:extLst>
          </p:cNvPr>
          <p:cNvSpPr txBox="1"/>
          <p:nvPr/>
        </p:nvSpPr>
        <p:spPr>
          <a:xfrm>
            <a:off x="693097" y="2782640"/>
            <a:ext cx="727023"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530" y="1186172"/>
            <a:ext cx="767868" cy="1977615"/>
            <a:chOff x="3660706" y="1581563"/>
            <a:chExt cx="1023824"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0706" y="3720713"/>
              <a:ext cx="942672" cy="497670"/>
              <a:chOff x="3305269" y="3613448"/>
              <a:chExt cx="942672"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85" name="TextBox 84">
                <a:extLst>
                  <a:ext uri="{FF2B5EF4-FFF2-40B4-BE49-F238E27FC236}">
                    <a16:creationId xmlns:a16="http://schemas.microsoft.com/office/drawing/2014/main" id="{33B2ED0F-EFBE-4AE8-9AB5-08D9331D0A32}"/>
                  </a:ext>
                </a:extLst>
              </p:cNvPr>
              <p:cNvSpPr txBox="1"/>
              <p:nvPr/>
            </p:nvSpPr>
            <p:spPr>
              <a:xfrm>
                <a:off x="3305269" y="3618675"/>
                <a:ext cx="930620"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193626" y="3710187"/>
              <a:ext cx="935920" cy="492443"/>
              <a:chOff x="5629385" y="3602922"/>
              <a:chExt cx="935920"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IN"/>
              </a:p>
            </p:txBody>
          </p:sp>
          <p:sp>
            <p:nvSpPr>
              <p:cNvPr id="87" name="TextBox 86">
                <a:extLst>
                  <a:ext uri="{FF2B5EF4-FFF2-40B4-BE49-F238E27FC236}">
                    <a16:creationId xmlns:a16="http://schemas.microsoft.com/office/drawing/2014/main" id="{14416E5E-8FDA-4553-99A8-3DCEB731F269}"/>
                  </a:ext>
                </a:extLst>
              </p:cNvPr>
              <p:cNvSpPr txBox="1"/>
              <p:nvPr/>
            </p:nvSpPr>
            <p:spPr>
              <a:xfrm>
                <a:off x="5629385" y="3602922"/>
                <a:ext cx="930620"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46730" y="3720713"/>
              <a:ext cx="929015" cy="497670"/>
              <a:chOff x="2171450" y="3720713"/>
              <a:chExt cx="929015"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a:p>
            </p:txBody>
          </p:sp>
          <p:sp>
            <p:nvSpPr>
              <p:cNvPr id="84" name="TextBox 83">
                <a:extLst>
                  <a:ext uri="{FF2B5EF4-FFF2-40B4-BE49-F238E27FC236}">
                    <a16:creationId xmlns:a16="http://schemas.microsoft.com/office/drawing/2014/main" id="{86D611D5-45CE-4AC8-B29E-EDB719BA7DBE}"/>
                  </a:ext>
                </a:extLst>
              </p:cNvPr>
              <p:cNvSpPr txBox="1"/>
              <p:nvPr/>
            </p:nvSpPr>
            <p:spPr>
              <a:xfrm>
                <a:off x="2171450" y="3725940"/>
                <a:ext cx="929015"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55649" y="3719040"/>
              <a:ext cx="933256" cy="492443"/>
              <a:chOff x="4512820" y="3611775"/>
              <a:chExt cx="933256"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86" name="TextBox 85">
                <a:extLst>
                  <a:ext uri="{FF2B5EF4-FFF2-40B4-BE49-F238E27FC236}">
                    <a16:creationId xmlns:a16="http://schemas.microsoft.com/office/drawing/2014/main" id="{9DE7C27D-39F2-4737-8CDC-7C802FF7176D}"/>
                  </a:ext>
                </a:extLst>
              </p:cNvPr>
              <p:cNvSpPr txBox="1"/>
              <p:nvPr/>
            </p:nvSpPr>
            <p:spPr>
              <a:xfrm>
                <a:off x="4512820" y="3611775"/>
                <a:ext cx="922345"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27255" y="3712190"/>
              <a:ext cx="1036031" cy="492442"/>
              <a:chOff x="9478384" y="3611776"/>
              <a:chExt cx="1036031"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90" name="TextBox 89">
                <a:extLst>
                  <a:ext uri="{FF2B5EF4-FFF2-40B4-BE49-F238E27FC236}">
                    <a16:creationId xmlns:a16="http://schemas.microsoft.com/office/drawing/2014/main" id="{12B01B36-9722-44CA-AAB9-4B6F8E7DFB14}"/>
                  </a:ext>
                </a:extLst>
              </p:cNvPr>
              <p:cNvSpPr txBox="1"/>
              <p:nvPr/>
            </p:nvSpPr>
            <p:spPr>
              <a:xfrm>
                <a:off x="9478384" y="3611776"/>
                <a:ext cx="1036031"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2232214"/>
              <a:ext cx="2751912" cy="1965567"/>
              <a:chOff x="6991672" y="2232214"/>
              <a:chExt cx="2751912" cy="1965567"/>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710684" y="2364417"/>
                <a:ext cx="1916511" cy="1833364"/>
                <a:chOff x="7710684" y="2364417"/>
                <a:chExt cx="1916511" cy="1833364"/>
              </a:xfrm>
            </p:grpSpPr>
            <p:sp>
              <p:nvSpPr>
                <p:cNvPr id="1040" name="Freeform: Shape 1039">
                  <a:extLst>
                    <a:ext uri="{FF2B5EF4-FFF2-40B4-BE49-F238E27FC236}">
                      <a16:creationId xmlns:a16="http://schemas.microsoft.com/office/drawing/2014/main" id="{75C07905-0F65-4F05-A529-450511416EAD}"/>
                    </a:ext>
                  </a:extLst>
                </p:cNvPr>
                <p:cNvSpPr/>
                <p:nvPr/>
              </p:nvSpPr>
              <p:spPr>
                <a:xfrm>
                  <a:off x="7710684" y="2364417"/>
                  <a:ext cx="1916511" cy="1118613"/>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68134" y="3705339"/>
                  <a:ext cx="939208" cy="492442"/>
                  <a:chOff x="8026130" y="3902431"/>
                  <a:chExt cx="9392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a:p>
                </p:txBody>
              </p:sp>
              <p:sp>
                <p:nvSpPr>
                  <p:cNvPr id="89" name="TextBox 88">
                    <a:extLst>
                      <a:ext uri="{FF2B5EF4-FFF2-40B4-BE49-F238E27FC236}">
                        <a16:creationId xmlns:a16="http://schemas.microsoft.com/office/drawing/2014/main" id="{7D3FD4B9-6881-43E7-87C3-C4BD79BBA9CA}"/>
                      </a:ext>
                    </a:extLst>
                  </p:cNvPr>
                  <p:cNvSpPr txBox="1"/>
                  <p:nvPr/>
                </p:nvSpPr>
                <p:spPr>
                  <a:xfrm>
                    <a:off x="8026130" y="3902431"/>
                    <a:ext cx="930839"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History of AI</a:t>
            </a:r>
            <a:endParaRPr dirty="0">
              <a:latin typeface="+mj-lt"/>
            </a:endParaRP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Impact of AI </a:t>
            </a:r>
            <a:endParaRPr dirty="0">
              <a:latin typeface="+mj-lt"/>
            </a:endParaRPr>
          </a:p>
        </p:txBody>
      </p:sp>
      <p:graphicFrame>
        <p:nvGraphicFramePr>
          <p:cNvPr id="3" name="Diagram 2">
            <a:extLst>
              <a:ext uri="{FF2B5EF4-FFF2-40B4-BE49-F238E27FC236}">
                <a16:creationId xmlns:a16="http://schemas.microsoft.com/office/drawing/2014/main" id="{1F309DDC-9D0F-4F53-A7C7-CCC8863587AC}"/>
              </a:ext>
            </a:extLst>
          </p:cNvPr>
          <p:cNvGraphicFramePr/>
          <p:nvPr/>
        </p:nvGraphicFramePr>
        <p:xfrm>
          <a:off x="921715" y="482879"/>
          <a:ext cx="7093609" cy="4558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818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Agriculture</a:t>
            </a:r>
            <a:endParaRPr dirty="0">
              <a:latin typeface="+mj-lt"/>
            </a:endParaRPr>
          </a:p>
        </p:txBody>
      </p:sp>
      <p:pic>
        <p:nvPicPr>
          <p:cNvPr id="5" name="Picture 4">
            <a:extLst>
              <a:ext uri="{FF2B5EF4-FFF2-40B4-BE49-F238E27FC236}">
                <a16:creationId xmlns:a16="http://schemas.microsoft.com/office/drawing/2014/main" id="{CCB8FBDE-CBE7-47FD-87A6-AC1DC585FCBD}"/>
              </a:ext>
            </a:extLst>
          </p:cNvPr>
          <p:cNvPicPr>
            <a:picLocks noChangeAspect="1"/>
          </p:cNvPicPr>
          <p:nvPr/>
        </p:nvPicPr>
        <p:blipFill>
          <a:blip r:embed="rId5"/>
          <a:stretch>
            <a:fillRect/>
          </a:stretch>
        </p:blipFill>
        <p:spPr>
          <a:xfrm>
            <a:off x="223873" y="1884519"/>
            <a:ext cx="2994816" cy="224611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919F46A6-DF4B-4B74-8308-5092489834D7}"/>
              </a:ext>
            </a:extLst>
          </p:cNvPr>
          <p:cNvPicPr>
            <a:picLocks noChangeAspect="1"/>
          </p:cNvPicPr>
          <p:nvPr/>
        </p:nvPicPr>
        <p:blipFill>
          <a:blip r:embed="rId6"/>
          <a:stretch>
            <a:fillRect/>
          </a:stretch>
        </p:blipFill>
        <p:spPr>
          <a:xfrm>
            <a:off x="0" y="1217306"/>
            <a:ext cx="4477474" cy="834187"/>
          </a:xfrm>
          <a:prstGeom prst="rect">
            <a:avLst/>
          </a:prstGeom>
        </p:spPr>
      </p:pic>
      <p:pic>
        <p:nvPicPr>
          <p:cNvPr id="12" name="Picture 11" descr="Graphical user interface, text&#10;&#10;Description automatically generated with medium confidence">
            <a:extLst>
              <a:ext uri="{FF2B5EF4-FFF2-40B4-BE49-F238E27FC236}">
                <a16:creationId xmlns:a16="http://schemas.microsoft.com/office/drawing/2014/main" id="{26CC374E-7E39-4D11-9DF1-E74F52A7B5F4}"/>
              </a:ext>
            </a:extLst>
          </p:cNvPr>
          <p:cNvPicPr>
            <a:picLocks noChangeAspect="1"/>
          </p:cNvPicPr>
          <p:nvPr/>
        </p:nvPicPr>
        <p:blipFill>
          <a:blip r:embed="rId7"/>
          <a:stretch>
            <a:fillRect/>
          </a:stretch>
        </p:blipFill>
        <p:spPr>
          <a:xfrm>
            <a:off x="5313157" y="945384"/>
            <a:ext cx="2693596" cy="930318"/>
          </a:xfrm>
          <a:prstGeom prst="rect">
            <a:avLst/>
          </a:prstGeom>
        </p:spPr>
      </p:pic>
      <p:pic>
        <p:nvPicPr>
          <p:cNvPr id="13" name="Online Media 12" title="Agrione Web Application">
            <a:hlinkClick r:id="" action="ppaction://media"/>
            <a:extLst>
              <a:ext uri="{FF2B5EF4-FFF2-40B4-BE49-F238E27FC236}">
                <a16:creationId xmlns:a16="http://schemas.microsoft.com/office/drawing/2014/main" id="{5B7C9916-A261-4931-99E3-C385C62C43DD}"/>
              </a:ext>
            </a:extLst>
          </p:cNvPr>
          <p:cNvPicPr>
            <a:picLocks noRot="1" noChangeAspect="1"/>
          </p:cNvPicPr>
          <p:nvPr>
            <a:videoFile r:link="rId1"/>
          </p:nvPr>
        </p:nvPicPr>
        <p:blipFill>
          <a:blip r:embed="rId8"/>
          <a:stretch>
            <a:fillRect/>
          </a:stretch>
        </p:blipFill>
        <p:spPr>
          <a:xfrm>
            <a:off x="4424324" y="1884519"/>
            <a:ext cx="4067251" cy="3050438"/>
          </a:xfrm>
          <a:prstGeom prst="rect">
            <a:avLst/>
          </a:prstGeom>
        </p:spPr>
      </p:pic>
    </p:spTree>
    <p:extLst>
      <p:ext uri="{BB962C8B-B14F-4D97-AF65-F5344CB8AC3E}">
        <p14:creationId xmlns:p14="http://schemas.microsoft.com/office/powerpoint/2010/main" val="3902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jg1ODkwNzR9"/>
  <p:tag name="SLIDO_TYPE" val="SlidoPoll"/>
  <p:tag name="SLIDO_POLL_UUID" val="e59d94b9-d7f4-4fc3-9b6d-05cd7a5a823a"/>
  <p:tag name="SLIDO_TIMELINE" val="W3sicG9sbFF1ZXN0aW9uVXVpZCI6ImRkYmZhMzlmLTE5YjYtNDFhYS04YTdhLTZiN2FkYzRhY2IyZCIsInNob3dSZXN1bHRzIjpmYWxzZSwic2hvd0NvcnJlY3RBbnN3ZXJzIjpmYWxzZSwidm90aW5nTG9ja2VkIjpmYWxzZX1d"/>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1220</Words>
  <Application>Microsoft Office PowerPoint</Application>
  <PresentationFormat>On-screen Show (16:9)</PresentationFormat>
  <Paragraphs>224</Paragraphs>
  <Slides>38</Slides>
  <Notes>37</Notes>
  <HiddenSlides>0</HiddenSlides>
  <MMClips>4</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Roboto</vt:lpstr>
      <vt:lpstr>Arial</vt:lpstr>
      <vt:lpstr>Calibri</vt:lpstr>
      <vt:lpstr>Simple Light</vt:lpstr>
      <vt:lpstr>Office Theme</vt:lpstr>
      <vt:lpstr>PowerPoint Presentation</vt:lpstr>
      <vt:lpstr>Innovative Way to Learn Machine Learning</vt:lpstr>
      <vt:lpstr>Four types of people </vt:lpstr>
      <vt:lpstr>Who will succeed in the Future? </vt:lpstr>
      <vt:lpstr>In this course, </vt:lpstr>
      <vt:lpstr>What is AI? ML? DL?</vt:lpstr>
      <vt:lpstr>History of AI</vt:lpstr>
      <vt:lpstr>Impact of AI </vt:lpstr>
      <vt:lpstr>Agriculture</vt:lpstr>
      <vt:lpstr>Manufacturing</vt:lpstr>
      <vt:lpstr>Healthcare</vt:lpstr>
      <vt:lpstr>Healthcare – 2021’s papers</vt:lpstr>
      <vt:lpstr>Retails</vt:lpstr>
      <vt:lpstr>Transportation</vt:lpstr>
      <vt:lpstr>Transportation - Traffic</vt:lpstr>
      <vt:lpstr>How AI affect employment? </vt:lpstr>
      <vt:lpstr>Current AI limitation</vt:lpstr>
      <vt:lpstr>AI Robot - Sophia </vt:lpstr>
      <vt:lpstr>How human brain works? </vt:lpstr>
      <vt:lpstr>How information is transmitted via neurons? </vt:lpstr>
      <vt:lpstr>Deep learning Intuition</vt:lpstr>
      <vt:lpstr>Deep learning</vt:lpstr>
      <vt:lpstr>Deep learning</vt:lpstr>
      <vt:lpstr>Deep learning  - Accuracy vs Operation</vt:lpstr>
      <vt:lpstr>How we learn? </vt:lpstr>
      <vt:lpstr>How we teach machine to learn? </vt:lpstr>
      <vt:lpstr>Different levels</vt:lpstr>
      <vt:lpstr>Design AI is not difficult</vt:lpstr>
      <vt:lpstr>Design AI is not difficult</vt:lpstr>
      <vt:lpstr>PowerPoint Presentation</vt:lpstr>
      <vt:lpstr>Code-less Platform – Drag and Drop </vt:lpstr>
      <vt:lpstr>Everyone is learning AI</vt:lpstr>
      <vt:lpstr>What set us apart? </vt:lpstr>
      <vt:lpstr>Go into the maths</vt:lpstr>
      <vt:lpstr>Let’s play a game. Refresh your maths</vt:lpstr>
      <vt:lpstr>Can you guess the simplification of this equation?</vt:lpstr>
      <vt:lpstr>PowerPoint Presentation</vt:lpstr>
      <vt:lpstr>What to expect?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Yeshwant Singh</cp:lastModifiedBy>
  <cp:revision>127</cp:revision>
  <dcterms:modified xsi:type="dcterms:W3CDTF">2024-01-10T04:25:14Z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